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66" r:id="rId13"/>
    <p:sldId id="267" r:id="rId14"/>
    <p:sldId id="268" r:id="rId15"/>
    <p:sldId id="269" r:id="rId16"/>
    <p:sldId id="270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36" autoAdjust="0"/>
    <p:restoredTop sz="93594" autoAdjust="0"/>
  </p:normalViewPr>
  <p:slideViewPr>
    <p:cSldViewPr snapToGrid="0" snapToObjects="1">
      <p:cViewPr varScale="1">
        <p:scale>
          <a:sx n="65" d="100"/>
          <a:sy n="65" d="100"/>
        </p:scale>
        <p:origin x="1279" y="2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A4DD5A-8DA1-459D-B6BD-19DAF69A4BC0}" type="datetimeFigureOut">
              <a:rPr lang="de-DE" smtClean="0"/>
              <a:t>27.05.2025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A44CD7-0748-47C0-AC2C-65D789A62F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846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„Hallo zusammen,</a:t>
            </a:r>
            <a:br>
              <a:rPr lang="de-DE" dirty="0"/>
            </a:br>
            <a:r>
              <a:rPr lang="de-DE" dirty="0"/>
              <a:t>ich bin Dennis Maier – und ich nehme euch mit auf eine Reise in die Tiefsee.</a:t>
            </a:r>
            <a:br>
              <a:rPr lang="de-DE" dirty="0"/>
            </a:br>
            <a:r>
              <a:rPr lang="de-DE" dirty="0"/>
              <a:t>Ein Ort voller Geheimnisse, Schönheit und ökologischer Bedeutung.</a:t>
            </a:r>
            <a:br>
              <a:rPr lang="de-DE" dirty="0"/>
            </a:br>
            <a:r>
              <a:rPr lang="de-DE" dirty="0"/>
              <a:t>Dieses Projekt zeigt, wie wir mit moderner Datenanalyse Licht ins Dunkel bringen – und warum das gerade heute so wichtig ist.“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9276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In dieser Grafik sehen wir, </a:t>
            </a:r>
            <a:r>
              <a:rPr lang="de-DE" b="1" dirty="0"/>
              <a:t>welche Arten in welchen Tiefen beobachtet wurden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Jede </a:t>
            </a:r>
            <a:r>
              <a:rPr lang="de-DE" b="1" dirty="0"/>
              <a:t>Zeile steht für eine Art</a:t>
            </a:r>
            <a:r>
              <a:rPr lang="de-DE" dirty="0"/>
              <a:t>, jeder </a:t>
            </a:r>
            <a:r>
              <a:rPr lang="de-DE" b="1" dirty="0"/>
              <a:t>Punkt für eine einzelne Beobachtung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Zum Beispiel: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b="1" dirty="0" err="1"/>
              <a:t>Porifera</a:t>
            </a:r>
            <a:r>
              <a:rPr lang="de-DE" dirty="0"/>
              <a:t> – das sind Schwämme, die überall vorkommen können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b="1" dirty="0" err="1"/>
              <a:t>Lophelia</a:t>
            </a:r>
            <a:r>
              <a:rPr lang="de-DE" b="1" dirty="0"/>
              <a:t> </a:t>
            </a:r>
            <a:r>
              <a:rPr lang="de-DE" b="1" dirty="0" err="1"/>
              <a:t>pertusa</a:t>
            </a:r>
            <a:r>
              <a:rPr lang="de-DE" dirty="0"/>
              <a:t> – eine bedeutende Tiefseekoralle, Riffbildner</a:t>
            </a:r>
          </a:p>
          <a:p>
            <a:r>
              <a:rPr lang="de-DE" b="1" dirty="0"/>
              <a:t>Was erkennen wir?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Einige Arten wie </a:t>
            </a:r>
            <a:r>
              <a:rPr lang="de-DE" b="1" dirty="0" err="1"/>
              <a:t>Porifera</a:t>
            </a:r>
            <a:r>
              <a:rPr lang="de-DE" dirty="0"/>
              <a:t> oder </a:t>
            </a:r>
            <a:r>
              <a:rPr lang="de-DE" b="1" dirty="0" err="1"/>
              <a:t>Gorgonaceans</a:t>
            </a:r>
            <a:r>
              <a:rPr lang="de-DE" dirty="0"/>
              <a:t> haben eine sehr </a:t>
            </a:r>
            <a:r>
              <a:rPr lang="de-DE" b="1" dirty="0"/>
              <a:t>breite Tiefenverteilung</a:t>
            </a:r>
            <a:br>
              <a:rPr lang="de-DE" dirty="0"/>
            </a:br>
            <a:r>
              <a:rPr lang="de-DE" dirty="0"/>
              <a:t>→ Das spricht für eine hohe </a:t>
            </a:r>
            <a:r>
              <a:rPr lang="de-DE" b="1" dirty="0"/>
              <a:t>Anpassungsfähigkeit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Andere Arten wie </a:t>
            </a:r>
            <a:r>
              <a:rPr lang="de-DE" b="1" dirty="0" err="1"/>
              <a:t>Farrea</a:t>
            </a:r>
            <a:r>
              <a:rPr lang="de-DE" b="1" dirty="0"/>
              <a:t> </a:t>
            </a:r>
            <a:r>
              <a:rPr lang="de-DE" b="1" dirty="0" err="1"/>
              <a:t>occa</a:t>
            </a:r>
            <a:r>
              <a:rPr lang="de-DE" dirty="0"/>
              <a:t> oder </a:t>
            </a:r>
            <a:r>
              <a:rPr lang="de-DE" b="1" dirty="0" err="1"/>
              <a:t>Hexactinellida</a:t>
            </a:r>
            <a:r>
              <a:rPr lang="de-DE" dirty="0"/>
              <a:t> sind in </a:t>
            </a:r>
            <a:r>
              <a:rPr lang="de-DE" b="1" dirty="0"/>
              <a:t>engen Tiefenbereichen</a:t>
            </a:r>
            <a:r>
              <a:rPr lang="de-DE" dirty="0"/>
              <a:t> konzentriert</a:t>
            </a:r>
            <a:br>
              <a:rPr lang="de-DE" dirty="0"/>
            </a:br>
            <a:r>
              <a:rPr lang="de-DE" dirty="0"/>
              <a:t>→ Das ist ein Zeichen für </a:t>
            </a:r>
            <a:r>
              <a:rPr lang="de-DE" b="1" dirty="0"/>
              <a:t>ökologische Spezialisierung</a:t>
            </a:r>
            <a:endParaRPr lang="de-DE" dirty="0"/>
          </a:p>
          <a:p>
            <a:r>
              <a:rPr lang="de-DE" b="1" dirty="0"/>
              <a:t>Einflussfaktoren, die das beeinflussen: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Licht</a:t>
            </a:r>
            <a:r>
              <a:rPr lang="de-DE" dirty="0"/>
              <a:t>: Unterhalb von 200 m kein Sonnenlicht → Pflanzen können dort nicht mehr leben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Druck</a:t>
            </a:r>
            <a:r>
              <a:rPr lang="de-DE" dirty="0"/>
              <a:t>: Mit jedem 10 m Tiefe steigt der Druck um ca. 1 bar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Temperatur</a:t>
            </a:r>
            <a:r>
              <a:rPr lang="de-DE" dirty="0"/>
              <a:t>: In der Tiefsee meist nur zwischen 1 und 4 Grad Celsius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Nahrung</a:t>
            </a:r>
            <a:r>
              <a:rPr lang="de-DE" dirty="0"/>
              <a:t>: Je tiefer, desto weniger organisches Material → viele Arten filtern Nährstoffe aus dem Wasser</a:t>
            </a:r>
          </a:p>
          <a:p>
            <a:r>
              <a:rPr lang="de-DE" b="1" dirty="0"/>
              <a:t>Fazit zur Folie 10: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Der Scatterplot zeigt die </a:t>
            </a:r>
            <a:r>
              <a:rPr lang="de-DE" b="1" dirty="0"/>
              <a:t>Vielfalt der Beobachtungen</a:t>
            </a:r>
            <a:r>
              <a:rPr lang="de-DE" dirty="0"/>
              <a:t>, ist aber schwer zu lesen, wenn man </a:t>
            </a:r>
            <a:r>
              <a:rPr lang="de-DE" b="1" dirty="0"/>
              <a:t>Zusammenhänge erkennen will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Deshalb gehen wir jetzt weiter zu </a:t>
            </a:r>
            <a:r>
              <a:rPr lang="de-DE" b="1" dirty="0"/>
              <a:t>Folie 11</a:t>
            </a:r>
            <a:r>
              <a:rPr lang="de-DE" dirty="0"/>
              <a:t>, um diese Verteilung </a:t>
            </a:r>
            <a:r>
              <a:rPr lang="de-DE" b="1" dirty="0"/>
              <a:t>übersichtlicher zu visualisieren</a:t>
            </a:r>
            <a:r>
              <a:rPr lang="de-DE" dirty="0"/>
              <a:t> – mit einem </a:t>
            </a:r>
            <a:r>
              <a:rPr lang="de-DE" b="1" dirty="0"/>
              <a:t>Boxplot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62332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In dieser Folie habe ich erneut die </a:t>
            </a:r>
            <a:r>
              <a:rPr lang="de-DE" b="1" dirty="0"/>
              <a:t>20 häufigsten Arten aus dem Datensatz</a:t>
            </a:r>
            <a:r>
              <a:rPr lang="de-DE" dirty="0"/>
              <a:t> visualisiert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Diesmal jedoch als </a:t>
            </a:r>
            <a:r>
              <a:rPr lang="de-DE" b="1" dirty="0"/>
              <a:t>Boxplot</a:t>
            </a:r>
            <a:r>
              <a:rPr lang="de-DE" dirty="0"/>
              <a:t>, um die </a:t>
            </a:r>
            <a:r>
              <a:rPr lang="de-DE" b="1" dirty="0"/>
              <a:t>Tiefenverteilung klarer und vergleichbarer</a:t>
            </a:r>
            <a:r>
              <a:rPr lang="de-DE" dirty="0"/>
              <a:t> darzustellen</a:t>
            </a:r>
          </a:p>
          <a:p>
            <a:r>
              <a:rPr lang="de-DE" b="1" dirty="0"/>
              <a:t>Darstellung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Jeder Balken bzw. jede Box zeigt: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Den </a:t>
            </a:r>
            <a:r>
              <a:rPr lang="de-DE" b="1" dirty="0"/>
              <a:t>Median</a:t>
            </a:r>
            <a:r>
              <a:rPr lang="de-DE" dirty="0"/>
              <a:t> – also die Tiefe, in der eine Art typischerweise beobachtet wurde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Das </a:t>
            </a:r>
            <a:r>
              <a:rPr lang="de-DE" b="1" dirty="0"/>
              <a:t>obere und untere Quartil</a:t>
            </a:r>
            <a:r>
              <a:rPr lang="de-DE" dirty="0"/>
              <a:t> – also den Bereich, in dem sich 50 % der Beobachtungen befinden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Die </a:t>
            </a:r>
            <a:r>
              <a:rPr lang="de-DE" b="1" dirty="0"/>
              <a:t>Ausreißer</a:t>
            </a:r>
            <a:r>
              <a:rPr lang="de-DE" dirty="0"/>
              <a:t> – einzelne Werte, die deutlich außerhalb des Hauptbereichs liegen</a:t>
            </a:r>
          </a:p>
          <a:p>
            <a:r>
              <a:rPr lang="de-DE" b="1" dirty="0"/>
              <a:t>Vorteil gegenüber Scatterplot (Folie 10)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Diese Darstellung ist deutlich </a:t>
            </a:r>
            <a:r>
              <a:rPr lang="de-DE" b="1" dirty="0"/>
              <a:t>strukturierter und vergleichbarer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Man erkennt sofort, </a:t>
            </a:r>
            <a:r>
              <a:rPr lang="de-DE" b="1" dirty="0"/>
              <a:t>in welchen Tiefenbereichen</a:t>
            </a:r>
            <a:r>
              <a:rPr lang="de-DE" dirty="0"/>
              <a:t> sich Arten hauptsächlich aufhalten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Unterschiede in der </a:t>
            </a:r>
            <a:r>
              <a:rPr lang="de-DE" b="1" dirty="0"/>
              <a:t>ökologischen Toleranz</a:t>
            </a:r>
            <a:r>
              <a:rPr lang="de-DE" dirty="0"/>
              <a:t> werden </a:t>
            </a:r>
            <a:r>
              <a:rPr lang="de-DE" b="1" dirty="0"/>
              <a:t>visuell sofort sichtbar</a:t>
            </a:r>
            <a:br>
              <a:rPr lang="de-DE" dirty="0"/>
            </a:br>
            <a:r>
              <a:rPr lang="de-DE" dirty="0"/>
              <a:t>→ Breite Verteilung = anpassungsfähig</a:t>
            </a:r>
            <a:br>
              <a:rPr lang="de-DE" dirty="0"/>
            </a:br>
            <a:r>
              <a:rPr lang="de-DE" dirty="0"/>
              <a:t>→ Enge Verteilung = spezialisiert und potenziell empfindlich</a:t>
            </a:r>
          </a:p>
          <a:p>
            <a:r>
              <a:rPr lang="de-DE" b="1" dirty="0"/>
              <a:t>Hinweis zur Datenqualität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In der Datenbereinigung wurden </a:t>
            </a:r>
            <a:r>
              <a:rPr lang="de-DE" b="1" dirty="0"/>
              <a:t>fehlerhafte Tiefenangaben wie -999 entfernt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Damit wurden </a:t>
            </a:r>
            <a:r>
              <a:rPr lang="de-DE" b="1" dirty="0"/>
              <a:t>extreme Ausreißer vermieden</a:t>
            </a:r>
            <a:r>
              <a:rPr lang="de-DE" dirty="0"/>
              <a:t>, die sonst die Interpretation verfälschen würden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Das zeigt: Eine saubere Datenvorbereitung ist essenziell für </a:t>
            </a:r>
            <a:r>
              <a:rPr lang="de-DE" b="1" dirty="0"/>
              <a:t>aussagekräftige Visualisierungen</a:t>
            </a:r>
            <a:endParaRPr lang="de-DE" dirty="0"/>
          </a:p>
          <a:p>
            <a:r>
              <a:rPr lang="de-DE" b="1" dirty="0"/>
              <a:t>Interpretation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/>
              <a:t>Porifera</a:t>
            </a:r>
            <a:r>
              <a:rPr lang="de-DE" b="1" dirty="0"/>
              <a:t> (Schwämme)</a:t>
            </a:r>
            <a:r>
              <a:rPr lang="de-DE" dirty="0"/>
              <a:t>: Sehr breite Tiefenverteilung → gelten als </a:t>
            </a:r>
            <a:r>
              <a:rPr lang="de-DE" b="1" dirty="0"/>
              <a:t>anpassungsfähig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 err="1"/>
              <a:t>Paragorgia</a:t>
            </a:r>
            <a:r>
              <a:rPr lang="de-DE" b="1" dirty="0"/>
              <a:t> </a:t>
            </a:r>
            <a:r>
              <a:rPr lang="de-DE" b="1" dirty="0" err="1"/>
              <a:t>sp</a:t>
            </a:r>
            <a:r>
              <a:rPr lang="de-DE" b="1" dirty="0"/>
              <a:t>.</a:t>
            </a:r>
            <a:r>
              <a:rPr lang="de-DE" dirty="0"/>
              <a:t>, </a:t>
            </a:r>
            <a:r>
              <a:rPr lang="de-DE" b="1" dirty="0"/>
              <a:t>Keratoisis </a:t>
            </a:r>
            <a:r>
              <a:rPr lang="de-DE" b="1" dirty="0" err="1"/>
              <a:t>sp</a:t>
            </a:r>
            <a:r>
              <a:rPr lang="de-DE" b="1" dirty="0"/>
              <a:t>.</a:t>
            </a:r>
            <a:r>
              <a:rPr lang="de-DE" dirty="0"/>
              <a:t>: Eng begrenzte Tiefenbereiche → Hinweis auf </a:t>
            </a:r>
            <a:r>
              <a:rPr lang="de-DE" b="1" dirty="0"/>
              <a:t>ökologische Spezialisierung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Viele Arten konzentrieren sich zwischen </a:t>
            </a:r>
            <a:r>
              <a:rPr lang="de-DE" b="1" dirty="0"/>
              <a:t>500 und 1500 m</a:t>
            </a:r>
            <a:r>
              <a:rPr lang="de-DE" dirty="0"/>
              <a:t> – das entspricht auch den Ergebnissen aus der Tiefenzonen-Analyse zuvor</a:t>
            </a:r>
          </a:p>
          <a:p>
            <a:r>
              <a:rPr lang="de-DE" b="1" dirty="0"/>
              <a:t>Schlussfolgerung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Der Boxplot zeigt deutlich, </a:t>
            </a:r>
            <a:r>
              <a:rPr lang="de-DE" b="1" dirty="0"/>
              <a:t>welche Arten in unterschiedlichen Tiefen überleben können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Und welche Arten nur </a:t>
            </a:r>
            <a:r>
              <a:rPr lang="de-DE" b="1" dirty="0"/>
              <a:t>in schmalen ökologischen Nischen</a:t>
            </a:r>
            <a:r>
              <a:rPr lang="de-DE" dirty="0"/>
              <a:t> vorkommen – das macht sie besonders </a:t>
            </a:r>
            <a:r>
              <a:rPr lang="de-DE" b="1" dirty="0"/>
              <a:t>empfindlich gegenüber Störungen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Diese Art der Darstellung macht </a:t>
            </a:r>
            <a:r>
              <a:rPr lang="de-DE" b="1" dirty="0"/>
              <a:t>Biodiversität in der Tiefe greifbar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Und sie liefert eine </a:t>
            </a:r>
            <a:r>
              <a:rPr lang="de-DE" b="1" dirty="0"/>
              <a:t>konkrete Grundlage für gezielte Schutzmaßnahmen</a:t>
            </a:r>
            <a:r>
              <a:rPr lang="de-DE" dirty="0"/>
              <a:t>, vor allem für Arten mit </a:t>
            </a:r>
            <a:r>
              <a:rPr lang="de-DE" b="1" dirty="0"/>
              <a:t>enger ökologischer Toleranz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3859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„Hier sehen wir die </a:t>
            </a:r>
            <a:r>
              <a:rPr lang="de-DE" b="1" dirty="0"/>
              <a:t>absolut häufigsten Arten</a:t>
            </a:r>
            <a:r>
              <a:rPr lang="de-DE" dirty="0"/>
              <a:t> in der gesamten Datenbank –</a:t>
            </a:r>
            <a:br>
              <a:rPr lang="de-DE" dirty="0"/>
            </a:br>
            <a:r>
              <a:rPr lang="de-DE" dirty="0"/>
              <a:t>also unabhängig von Tiefe oder Region.</a:t>
            </a:r>
          </a:p>
          <a:p>
            <a:r>
              <a:rPr lang="de-DE" dirty="0"/>
              <a:t>Ganz vorne:</a:t>
            </a:r>
            <a:br>
              <a:rPr lang="de-DE" dirty="0"/>
            </a:br>
            <a:r>
              <a:rPr lang="de-DE" b="1" dirty="0" err="1"/>
              <a:t>Porifera</a:t>
            </a:r>
            <a:r>
              <a:rPr lang="de-DE" dirty="0"/>
              <a:t> – eine Sammelbezeichnung für Schwämme.</a:t>
            </a:r>
            <a:br>
              <a:rPr lang="de-DE" dirty="0"/>
            </a:br>
            <a:r>
              <a:rPr lang="de-DE" dirty="0"/>
              <a:t>Sie sind </a:t>
            </a:r>
            <a:r>
              <a:rPr lang="de-DE" b="1" dirty="0"/>
              <a:t>uralt</a:t>
            </a:r>
            <a:r>
              <a:rPr lang="de-DE" dirty="0"/>
              <a:t>, extrem </a:t>
            </a:r>
            <a:r>
              <a:rPr lang="de-DE" b="1" dirty="0"/>
              <a:t>anpassungsfähig</a:t>
            </a:r>
            <a:br>
              <a:rPr lang="de-DE" dirty="0"/>
            </a:br>
            <a:r>
              <a:rPr lang="de-DE" dirty="0"/>
              <a:t>und spielen eine zentrale Rolle im Ökosystem,</a:t>
            </a:r>
            <a:br>
              <a:rPr lang="de-DE" dirty="0"/>
            </a:br>
            <a:r>
              <a:rPr lang="de-DE" dirty="0"/>
              <a:t>weil sie </a:t>
            </a:r>
            <a:r>
              <a:rPr lang="de-DE" b="1" dirty="0"/>
              <a:t>Wasser filtern und Lebensraum für andere bieten</a:t>
            </a:r>
            <a:r>
              <a:rPr lang="de-DE" dirty="0"/>
              <a:t>.</a:t>
            </a:r>
          </a:p>
          <a:p>
            <a:r>
              <a:rPr lang="de-DE" dirty="0"/>
              <a:t>Ebenfalls weit oben:</a:t>
            </a:r>
            <a:br>
              <a:rPr lang="de-DE" dirty="0"/>
            </a:br>
            <a:r>
              <a:rPr lang="de-DE" b="1" dirty="0" err="1"/>
              <a:t>Heteropolypus</a:t>
            </a:r>
            <a:r>
              <a:rPr lang="de-DE" b="1" dirty="0"/>
              <a:t> </a:t>
            </a:r>
            <a:r>
              <a:rPr lang="de-DE" b="1" dirty="0" err="1"/>
              <a:t>ritteri</a:t>
            </a:r>
            <a:r>
              <a:rPr lang="de-DE" dirty="0"/>
              <a:t> und </a:t>
            </a:r>
            <a:r>
              <a:rPr lang="de-DE" b="1" dirty="0" err="1"/>
              <a:t>Lophelia</a:t>
            </a:r>
            <a:r>
              <a:rPr lang="de-DE" b="1" dirty="0"/>
              <a:t> </a:t>
            </a:r>
            <a:r>
              <a:rPr lang="de-DE" b="1" dirty="0" err="1"/>
              <a:t>pertusa</a:t>
            </a:r>
            <a:r>
              <a:rPr lang="de-DE" dirty="0"/>
              <a:t> –</a:t>
            </a:r>
            <a:br>
              <a:rPr lang="de-DE" dirty="0"/>
            </a:br>
            <a:r>
              <a:rPr lang="de-DE" dirty="0"/>
              <a:t>letztere kennen wir bereits als </a:t>
            </a:r>
            <a:r>
              <a:rPr lang="de-DE" b="1" dirty="0"/>
              <a:t>Riffbildnerin</a:t>
            </a:r>
            <a:r>
              <a:rPr lang="de-DE" dirty="0"/>
              <a:t> in kalten Tiefen.</a:t>
            </a:r>
          </a:p>
          <a:p>
            <a:r>
              <a:rPr lang="de-DE" dirty="0"/>
              <a:t>Was uns diese Grafik zeigt:</a:t>
            </a:r>
            <a:br>
              <a:rPr lang="de-DE" dirty="0"/>
            </a:br>
            <a:r>
              <a:rPr lang="de-DE" dirty="0"/>
              <a:t>Es gibt </a:t>
            </a:r>
            <a:r>
              <a:rPr lang="de-DE" b="1" dirty="0"/>
              <a:t>dominante Arten</a:t>
            </a:r>
            <a:r>
              <a:rPr lang="de-DE" dirty="0"/>
              <a:t>, die in vielen Regionen auftauchen –</a:t>
            </a:r>
            <a:br>
              <a:rPr lang="de-DE" dirty="0"/>
            </a:br>
            <a:r>
              <a:rPr lang="de-DE" dirty="0"/>
              <a:t>und vermutlich auch besonders gut dokumentiert sind.</a:t>
            </a:r>
          </a:p>
          <a:p>
            <a:r>
              <a:rPr lang="de-DE" dirty="0"/>
              <a:t>Aber Achtung:</a:t>
            </a:r>
            <a:br>
              <a:rPr lang="de-DE" dirty="0"/>
            </a:br>
            <a:r>
              <a:rPr lang="de-DE" dirty="0"/>
              <a:t>Häufigkeit in den Daten bedeutet nicht automatisch ökologische Bedeutung –</a:t>
            </a:r>
            <a:br>
              <a:rPr lang="de-DE" dirty="0"/>
            </a:br>
            <a:r>
              <a:rPr lang="de-DE" dirty="0"/>
              <a:t>es zeigt aber, </a:t>
            </a:r>
            <a:r>
              <a:rPr lang="de-DE" b="1" dirty="0"/>
              <a:t>wo unser Blick besonders stark war</a:t>
            </a:r>
            <a:r>
              <a:rPr lang="de-DE" dirty="0"/>
              <a:t>.</a:t>
            </a:r>
            <a:br>
              <a:rPr lang="de-DE" dirty="0"/>
            </a:br>
            <a:r>
              <a:rPr lang="de-DE" dirty="0"/>
              <a:t>Und genau das kann helfen, Prioritäten im Schutz oder Monitoring zu setzen.“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30866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„Was bedeutet all das für uns?</a:t>
            </a:r>
          </a:p>
          <a:p>
            <a:r>
              <a:rPr lang="de-DE" b="1" dirty="0"/>
              <a:t>Artenvielfalt ist kein Selbstzweck.</a:t>
            </a:r>
            <a:br>
              <a:rPr lang="de-DE" dirty="0"/>
            </a:br>
            <a:r>
              <a:rPr lang="de-DE" dirty="0"/>
              <a:t>Jede dieser Arten – ob Koralle, Schwamm oder unbekannter Tiefseebewohner –</a:t>
            </a:r>
            <a:br>
              <a:rPr lang="de-DE" dirty="0"/>
            </a:br>
            <a:r>
              <a:rPr lang="de-DE" dirty="0"/>
              <a:t>spielt eine Rolle in einem empfindlichen Netzwerk.</a:t>
            </a:r>
            <a:br>
              <a:rPr lang="de-DE" dirty="0"/>
            </a:br>
            <a:r>
              <a:rPr lang="de-DE" dirty="0"/>
              <a:t>Sie </a:t>
            </a:r>
            <a:r>
              <a:rPr lang="de-DE" b="1" dirty="0"/>
              <a:t>stabilisieren Nahrungsketten</a:t>
            </a:r>
            <a:r>
              <a:rPr lang="de-DE" dirty="0"/>
              <a:t>, </a:t>
            </a:r>
            <a:r>
              <a:rPr lang="de-DE" b="1" dirty="0"/>
              <a:t>filtern Wasser</a:t>
            </a:r>
            <a:r>
              <a:rPr lang="de-DE" dirty="0"/>
              <a:t>, </a:t>
            </a:r>
            <a:r>
              <a:rPr lang="de-DE" b="1" dirty="0"/>
              <a:t>bilden Strukturen</a:t>
            </a:r>
            <a:r>
              <a:rPr lang="de-DE" dirty="0"/>
              <a:t> für andere Lebewesen.</a:t>
            </a:r>
          </a:p>
          <a:p>
            <a:r>
              <a:rPr lang="de-DE" dirty="0"/>
              <a:t>Wenn wir diese Arten verlieren –</a:t>
            </a:r>
            <a:br>
              <a:rPr lang="de-DE" dirty="0"/>
            </a:br>
            <a:r>
              <a:rPr lang="de-DE" dirty="0"/>
              <a:t>verlieren wir nicht nur ein paar exotische Lebensformen,</a:t>
            </a:r>
            <a:br>
              <a:rPr lang="de-DE" dirty="0"/>
            </a:br>
            <a:r>
              <a:rPr lang="de-DE" dirty="0"/>
              <a:t>sondern ganze Funktionen im marinen Ökosystem.</a:t>
            </a:r>
          </a:p>
          <a:p>
            <a:r>
              <a:rPr lang="de-DE" dirty="0"/>
              <a:t>Und noch etwas:</a:t>
            </a:r>
            <a:br>
              <a:rPr lang="de-DE" dirty="0"/>
            </a:br>
            <a:r>
              <a:rPr lang="de-DE" dirty="0"/>
              <a:t>Artenvielfalt ist </a:t>
            </a:r>
            <a:r>
              <a:rPr lang="de-DE" b="1" dirty="0"/>
              <a:t>Widerstandskraft</a:t>
            </a:r>
            <a:r>
              <a:rPr lang="de-DE" dirty="0"/>
              <a:t>.</a:t>
            </a:r>
            <a:br>
              <a:rPr lang="de-DE" dirty="0"/>
            </a:br>
            <a:r>
              <a:rPr lang="de-DE" dirty="0"/>
              <a:t>Ein artenreiches System kann sich besser an Veränderungen anpassen –</a:t>
            </a:r>
            <a:br>
              <a:rPr lang="de-DE" dirty="0"/>
            </a:br>
            <a:r>
              <a:rPr lang="de-DE" dirty="0"/>
              <a:t>z. B. durch Klimawandel oder Umweltverschmutzung.</a:t>
            </a:r>
          </a:p>
          <a:p>
            <a:r>
              <a:rPr lang="de-DE" dirty="0"/>
              <a:t>Meine Daten zeigen:</a:t>
            </a:r>
            <a:br>
              <a:rPr lang="de-DE" dirty="0"/>
            </a:br>
            <a:r>
              <a:rPr lang="de-DE" dirty="0"/>
              <a:t>Es gibt </a:t>
            </a:r>
            <a:r>
              <a:rPr lang="de-DE" b="1" dirty="0"/>
              <a:t>zentrale Arten</a:t>
            </a:r>
            <a:r>
              <a:rPr lang="de-DE" dirty="0"/>
              <a:t>, aber auch viele, die nur punktuell vorkommen.</a:t>
            </a:r>
            <a:br>
              <a:rPr lang="de-DE" dirty="0"/>
            </a:br>
            <a:r>
              <a:rPr lang="de-DE" dirty="0"/>
              <a:t>Und genau diese Vielfalt ist unser größter Schatz.“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39707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„Hier sehen wir die </a:t>
            </a:r>
            <a:r>
              <a:rPr lang="de-DE" b="1" dirty="0"/>
              <a:t>weltweite Verteilung</a:t>
            </a:r>
            <a:r>
              <a:rPr lang="de-DE" dirty="0"/>
              <a:t> der Beobachtungen –</a:t>
            </a:r>
            <a:br>
              <a:rPr lang="de-DE" dirty="0"/>
            </a:br>
            <a:r>
              <a:rPr lang="de-DE" dirty="0"/>
              <a:t>dargestellt als </a:t>
            </a:r>
            <a:r>
              <a:rPr lang="de-DE" b="1" dirty="0"/>
              <a:t>interaktive Karte mit Clustern</a:t>
            </a:r>
            <a:r>
              <a:rPr lang="de-DE" dirty="0"/>
              <a:t>.</a:t>
            </a:r>
          </a:p>
          <a:p>
            <a:r>
              <a:rPr lang="de-DE" dirty="0"/>
              <a:t>Was auffällt:</a:t>
            </a:r>
            <a:br>
              <a:rPr lang="de-DE" dirty="0"/>
            </a:br>
            <a:r>
              <a:rPr lang="de-DE" dirty="0"/>
              <a:t>Die meisten Beobachtungen stammen aus dem </a:t>
            </a:r>
            <a:r>
              <a:rPr lang="de-DE" b="1" dirty="0"/>
              <a:t>Atlantik</a:t>
            </a:r>
            <a:r>
              <a:rPr lang="de-DE" dirty="0"/>
              <a:t> und dem </a:t>
            </a:r>
            <a:r>
              <a:rPr lang="de-DE" b="1" dirty="0"/>
              <a:t>Pazifik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/>
              <a:t>vor allem entlang der US-Westküste und in Gebieten wie dem </a:t>
            </a:r>
            <a:r>
              <a:rPr lang="de-DE" b="1" dirty="0"/>
              <a:t>Golf von Mexiko</a:t>
            </a:r>
            <a:r>
              <a:rPr lang="de-DE" dirty="0"/>
              <a:t> oder vor </a:t>
            </a:r>
            <a:r>
              <a:rPr lang="de-DE" b="1" dirty="0"/>
              <a:t>Norwegen</a:t>
            </a:r>
            <a:r>
              <a:rPr lang="de-DE" dirty="0"/>
              <a:t>.</a:t>
            </a:r>
          </a:p>
          <a:p>
            <a:r>
              <a:rPr lang="de-DE" dirty="0"/>
              <a:t>Das bedeutet aber nicht, dass es woanders keine Tiefsee-Biodiversität gibt –</a:t>
            </a:r>
            <a:br>
              <a:rPr lang="de-DE" dirty="0"/>
            </a:br>
            <a:r>
              <a:rPr lang="de-DE" dirty="0"/>
              <a:t>sondern nur, dass </a:t>
            </a:r>
            <a:r>
              <a:rPr lang="de-DE" b="1" dirty="0"/>
              <a:t>dort bislang kaum Daten erhoben wurden</a:t>
            </a:r>
            <a:r>
              <a:rPr lang="de-DE" dirty="0"/>
              <a:t>.</a:t>
            </a:r>
          </a:p>
          <a:p>
            <a:r>
              <a:rPr lang="de-DE" dirty="0"/>
              <a:t>Diese Karte ist also </a:t>
            </a:r>
            <a:r>
              <a:rPr lang="de-DE" b="1" dirty="0"/>
              <a:t>nicht nur eine Abbildung von Leben</a:t>
            </a:r>
            <a:r>
              <a:rPr lang="de-DE" dirty="0"/>
              <a:t>,</a:t>
            </a:r>
            <a:br>
              <a:rPr lang="de-DE" dirty="0"/>
            </a:br>
            <a:r>
              <a:rPr lang="de-DE" dirty="0"/>
              <a:t>sondern auch ein Spiegel unserer </a:t>
            </a:r>
            <a:r>
              <a:rPr lang="de-DE" b="1" dirty="0"/>
              <a:t>Forschungslücken</a:t>
            </a:r>
            <a:r>
              <a:rPr lang="de-DE" dirty="0"/>
              <a:t>.</a:t>
            </a:r>
          </a:p>
          <a:p>
            <a:r>
              <a:rPr lang="de-DE" dirty="0"/>
              <a:t>Und genau hier beginnt unsere Verantwortung:</a:t>
            </a:r>
            <a:br>
              <a:rPr lang="de-DE" dirty="0"/>
            </a:br>
            <a:r>
              <a:rPr lang="de-DE" dirty="0"/>
              <a:t>Je mehr wir wissen, desto gezielter können wir </a:t>
            </a:r>
            <a:r>
              <a:rPr lang="de-DE" b="1" dirty="0"/>
              <a:t>schützen</a:t>
            </a:r>
            <a:r>
              <a:rPr lang="de-DE" dirty="0"/>
              <a:t> –</a:t>
            </a:r>
            <a:br>
              <a:rPr lang="de-DE" dirty="0"/>
            </a:br>
            <a:r>
              <a:rPr lang="de-DE" dirty="0"/>
              <a:t>und dort hinschauen, wo bisher nur Dunkelheit war.“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35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„Was nehme ich aus diesem Projekt mit?</a:t>
            </a:r>
          </a:p>
          <a:p>
            <a:r>
              <a:rPr lang="de-DE" b="1" dirty="0"/>
              <a:t>Erstens:</a:t>
            </a:r>
            <a:br>
              <a:rPr lang="de-DE" dirty="0"/>
            </a:br>
            <a:r>
              <a:rPr lang="de-DE" dirty="0"/>
              <a:t>Die Tiefsee ist </a:t>
            </a:r>
            <a:r>
              <a:rPr lang="de-DE" b="1" dirty="0"/>
              <a:t>reich an Leben</a:t>
            </a:r>
            <a:r>
              <a:rPr lang="de-DE" dirty="0"/>
              <a:t> – mehr, als viele denken.</a:t>
            </a:r>
            <a:br>
              <a:rPr lang="de-DE" dirty="0"/>
            </a:br>
            <a:r>
              <a:rPr lang="de-DE" dirty="0"/>
              <a:t>Besonders die Zone zwischen </a:t>
            </a:r>
            <a:r>
              <a:rPr lang="de-DE" b="1" dirty="0"/>
              <a:t>100 und 1000 Metern</a:t>
            </a:r>
            <a:r>
              <a:rPr lang="de-DE" dirty="0"/>
              <a:t> ist ein Hotspot der Vielfalt.</a:t>
            </a:r>
          </a:p>
          <a:p>
            <a:r>
              <a:rPr lang="de-DE" b="1" dirty="0"/>
              <a:t>Zweitens:</a:t>
            </a:r>
            <a:br>
              <a:rPr lang="de-DE" dirty="0"/>
            </a:br>
            <a:r>
              <a:rPr lang="de-DE" dirty="0"/>
              <a:t>Einige Arten wie </a:t>
            </a:r>
            <a:r>
              <a:rPr lang="de-DE" b="1" dirty="0" err="1"/>
              <a:t>Porifera</a:t>
            </a:r>
            <a:r>
              <a:rPr lang="de-DE" dirty="0"/>
              <a:t> oder </a:t>
            </a:r>
            <a:r>
              <a:rPr lang="de-DE" b="1" dirty="0" err="1"/>
              <a:t>Lophelia</a:t>
            </a:r>
            <a:r>
              <a:rPr lang="de-DE" b="1" dirty="0"/>
              <a:t> </a:t>
            </a:r>
            <a:r>
              <a:rPr lang="de-DE" b="1" dirty="0" err="1"/>
              <a:t>pertusa</a:t>
            </a:r>
            <a:br>
              <a:rPr lang="de-DE" dirty="0"/>
            </a:br>
            <a:r>
              <a:rPr lang="de-DE" dirty="0"/>
              <a:t>sind nicht nur häufig, sondern auch </a:t>
            </a:r>
            <a:r>
              <a:rPr lang="de-DE" b="1" dirty="0"/>
              <a:t>ökologisch bedeutsam</a:t>
            </a:r>
            <a:r>
              <a:rPr lang="de-DE" dirty="0"/>
              <a:t> –</a:t>
            </a:r>
            <a:br>
              <a:rPr lang="de-DE" dirty="0"/>
            </a:br>
            <a:r>
              <a:rPr lang="de-DE" dirty="0"/>
              <a:t>sie sind so etwas wie die stillen Architekten der Tiefe.</a:t>
            </a:r>
          </a:p>
          <a:p>
            <a:r>
              <a:rPr lang="de-DE" b="1" dirty="0"/>
              <a:t>Drittens:</a:t>
            </a:r>
            <a:br>
              <a:rPr lang="de-DE" dirty="0"/>
            </a:br>
            <a:r>
              <a:rPr lang="de-DE" dirty="0"/>
              <a:t>Unsere Beobachtungen zeigen nicht nur das Leben selbst,</a:t>
            </a:r>
            <a:br>
              <a:rPr lang="de-DE" dirty="0"/>
            </a:br>
            <a:r>
              <a:rPr lang="de-DE" dirty="0"/>
              <a:t>sondern auch, </a:t>
            </a:r>
            <a:r>
              <a:rPr lang="de-DE" b="1" dirty="0"/>
              <a:t>wo wir hinschauen</a:t>
            </a:r>
            <a:r>
              <a:rPr lang="de-DE" dirty="0"/>
              <a:t> – und wo nicht.</a:t>
            </a:r>
          </a:p>
          <a:p>
            <a:r>
              <a:rPr lang="de-DE" dirty="0"/>
              <a:t>Was heißt das für die Zukunft?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Wir brauchen mehr Forschung – aber vor allem </a:t>
            </a:r>
            <a:r>
              <a:rPr lang="de-DE" b="1" dirty="0"/>
              <a:t>verantwortungsbewusste Forschung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Wir können Tools wie </a:t>
            </a:r>
            <a:r>
              <a:rPr lang="de-DE" b="1" dirty="0"/>
              <a:t>Datenanalyse, KI und Mapping</a:t>
            </a:r>
            <a:r>
              <a:rPr lang="de-DE" dirty="0"/>
              <a:t> nutzen,</a:t>
            </a:r>
            <a:br>
              <a:rPr lang="de-DE" dirty="0"/>
            </a:br>
            <a:r>
              <a:rPr lang="de-DE" dirty="0"/>
              <a:t>um Biodiversität sichtbar und damit </a:t>
            </a:r>
            <a:r>
              <a:rPr lang="de-DE" b="1" dirty="0"/>
              <a:t>schützbar</a:t>
            </a:r>
            <a:r>
              <a:rPr lang="de-DE" dirty="0"/>
              <a:t> zu machen</a:t>
            </a:r>
          </a:p>
          <a:p>
            <a:r>
              <a:rPr lang="de-DE" dirty="0"/>
              <a:t>Denn:</a:t>
            </a:r>
            <a:br>
              <a:rPr lang="de-DE" dirty="0"/>
            </a:br>
            <a:r>
              <a:rPr lang="de-DE" b="1" dirty="0"/>
              <a:t>Was wir zerstören, bevor wir es verstehen – das bleibt für immer verloren.</a:t>
            </a:r>
            <a:endParaRPr lang="de-DE" dirty="0"/>
          </a:p>
          <a:p>
            <a:r>
              <a:rPr lang="de-DE" dirty="0"/>
              <a:t>Mein Wunsch:</a:t>
            </a:r>
            <a:br>
              <a:rPr lang="de-DE" dirty="0"/>
            </a:br>
            <a:r>
              <a:rPr lang="de-DE" dirty="0"/>
              <a:t>Lasst uns die Tiefsee nicht nur als Rohstoffquelle sehen,</a:t>
            </a:r>
            <a:br>
              <a:rPr lang="de-DE" dirty="0"/>
            </a:br>
            <a:r>
              <a:rPr lang="de-DE" dirty="0"/>
              <a:t>sondern als das, was sie ist:</a:t>
            </a:r>
            <a:br>
              <a:rPr lang="de-DE" dirty="0"/>
            </a:br>
            <a:r>
              <a:rPr lang="de-DE" b="1" dirty="0"/>
              <a:t>Ein Rückgrat unseres Planeten.</a:t>
            </a:r>
            <a:r>
              <a:rPr lang="de-DE" dirty="0"/>
              <a:t>“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4965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„Ich danke euch herzlich für eure Aufmerksamkeit.</a:t>
            </a:r>
          </a:p>
          <a:p>
            <a:r>
              <a:rPr lang="de-DE" dirty="0"/>
              <a:t>Dieses Projekt war für mich mehr als nur ein Datenanalyse-Case –</a:t>
            </a:r>
            <a:br>
              <a:rPr lang="de-DE" dirty="0"/>
            </a:br>
            <a:r>
              <a:rPr lang="de-DE" dirty="0"/>
              <a:t>es war eine Reise in eine Welt, die uns alle angeht,</a:t>
            </a:r>
            <a:br>
              <a:rPr lang="de-DE" dirty="0"/>
            </a:br>
            <a:r>
              <a:rPr lang="de-DE" dirty="0"/>
              <a:t>auch wenn wir sie nie mit eigenen Augen sehen.</a:t>
            </a:r>
          </a:p>
          <a:p>
            <a:r>
              <a:rPr lang="de-DE" dirty="0"/>
              <a:t>Ich hoffe, ich konnte euch einen kleinen Einblick geben in das,</a:t>
            </a:r>
            <a:br>
              <a:rPr lang="de-DE" dirty="0"/>
            </a:br>
            <a:r>
              <a:rPr lang="de-DE" dirty="0"/>
              <a:t>was </a:t>
            </a:r>
            <a:r>
              <a:rPr lang="de-DE" b="1" dirty="0"/>
              <a:t>unter der Oberfläche</a:t>
            </a:r>
            <a:r>
              <a:rPr lang="de-DE" dirty="0"/>
              <a:t> passiert –</a:t>
            </a:r>
            <a:br>
              <a:rPr lang="de-DE" dirty="0"/>
            </a:br>
            <a:r>
              <a:rPr lang="de-DE" dirty="0"/>
              <a:t>nicht nur in den Meeren, sondern auch in der Welt der Daten.</a:t>
            </a:r>
          </a:p>
          <a:p>
            <a:r>
              <a:rPr lang="de-DE" dirty="0"/>
              <a:t>Wenn ihr Fragen habt – zu Arten, Methoden, Tools oder Zusammenhängen –</a:t>
            </a:r>
            <a:br>
              <a:rPr lang="de-DE" dirty="0"/>
            </a:br>
            <a:r>
              <a:rPr lang="de-DE" dirty="0"/>
              <a:t>ich freue mich auf den Austausch.</a:t>
            </a:r>
          </a:p>
          <a:p>
            <a:r>
              <a:rPr lang="de-DE" dirty="0"/>
              <a:t>Denn ich glaube:</a:t>
            </a:r>
            <a:br>
              <a:rPr lang="de-DE" dirty="0"/>
            </a:br>
            <a:r>
              <a:rPr lang="de-DE" b="1" dirty="0"/>
              <a:t>Wissen, das geteilt wird, ist der erste Schritt zum Schutz.</a:t>
            </a:r>
            <a:br>
              <a:rPr lang="de-DE" dirty="0"/>
            </a:br>
            <a:r>
              <a:rPr lang="de-DE" dirty="0"/>
              <a:t>Danke.“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3312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„Kurz der Fahrplan:</a:t>
            </a:r>
            <a:br>
              <a:rPr lang="de-DE" dirty="0"/>
            </a:br>
            <a:r>
              <a:rPr lang="de-DE" dirty="0"/>
              <a:t>Ich starte mit einer Einleitung und den Projektzielen.</a:t>
            </a:r>
            <a:br>
              <a:rPr lang="de-DE" dirty="0"/>
            </a:br>
            <a:r>
              <a:rPr lang="de-DE" dirty="0"/>
              <a:t>Dann zeige ich euch die Datenquelle und die verwendeten Tools.</a:t>
            </a:r>
            <a:br>
              <a:rPr lang="de-DE" dirty="0"/>
            </a:br>
            <a:r>
              <a:rPr lang="de-DE" dirty="0"/>
              <a:t>Nach der Aufbereitung tauchen wir gemeinsam in die Auswertung und Visualisierung ein – bevor ich mit einem Ausblick abschließe.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0200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„Die Tiefsee ist riesig – und doch wissen wir kaum etwas darüber.</a:t>
            </a:r>
            <a:br>
              <a:rPr lang="de-DE" dirty="0"/>
            </a:br>
            <a:r>
              <a:rPr lang="de-DE" dirty="0"/>
              <a:t>Sie spielt eine zentrale Rolle im globalen Klima und beherbergt eine unglaubliche Artenvielfalt.</a:t>
            </a:r>
            <a:br>
              <a:rPr lang="de-DE" dirty="0"/>
            </a:br>
            <a:r>
              <a:rPr lang="de-DE" dirty="0"/>
              <a:t>Mein Ziel war es, mit über 500.000 Beobachtungen sichtbar zu machen, was dort unten passiert.</a:t>
            </a:r>
            <a:br>
              <a:rPr lang="de-DE" dirty="0"/>
            </a:br>
            <a:r>
              <a:rPr lang="de-DE" dirty="0"/>
              <a:t>Daten helfen uns, Muster zu erkennen – und unsere Verantwortung zu verstehen.“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357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„Ich wollte drei Dinge herausfinden:</a:t>
            </a:r>
            <a:br>
              <a:rPr lang="de-DE" dirty="0"/>
            </a:br>
            <a:r>
              <a:rPr lang="de-DE" dirty="0"/>
              <a:t>Welche Arten leben in der Tiefsee – und wo?</a:t>
            </a:r>
            <a:br>
              <a:rPr lang="de-DE" dirty="0"/>
            </a:br>
            <a:r>
              <a:rPr lang="de-DE" dirty="0"/>
              <a:t>Gibt es Tiefenzonen mit besonders hoher Biodiversität?</a:t>
            </a:r>
            <a:br>
              <a:rPr lang="de-DE" dirty="0"/>
            </a:br>
            <a:r>
              <a:rPr lang="de-DE" dirty="0"/>
              <a:t>Und wie verteilen sich die Beobachtungen räumlich und zeitlich?</a:t>
            </a:r>
            <a:br>
              <a:rPr lang="de-DE" dirty="0"/>
            </a:br>
            <a:r>
              <a:rPr lang="de-DE" dirty="0"/>
              <a:t>Kurz gesagt: Ich wollte Struktur und Bedeutung in die Masse der Daten bringen.“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1420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„Die Daten stammen aus der NOAA Deep </a:t>
            </a:r>
            <a:r>
              <a:rPr lang="de-DE" dirty="0" err="1"/>
              <a:t>Sea</a:t>
            </a:r>
            <a:r>
              <a:rPr lang="de-DE" dirty="0"/>
              <a:t> Coral &amp; </a:t>
            </a:r>
            <a:r>
              <a:rPr lang="de-DE" dirty="0" err="1"/>
              <a:t>Sponge</a:t>
            </a:r>
            <a:r>
              <a:rPr lang="de-DE" dirty="0"/>
              <a:t> Database – mit über einer halben Million Einträgen.</a:t>
            </a:r>
            <a:br>
              <a:rPr lang="de-DE" dirty="0"/>
            </a:br>
            <a:r>
              <a:rPr lang="de-DE" dirty="0"/>
              <a:t>Wir reden hier von jahrzehntelangen Tauchrobotereinsätzen weltweit.</a:t>
            </a:r>
            <a:br>
              <a:rPr lang="de-DE" dirty="0"/>
            </a:br>
            <a:r>
              <a:rPr lang="de-DE" dirty="0"/>
              <a:t>Für die Analyse kamen Python, Pandas, </a:t>
            </a:r>
            <a:r>
              <a:rPr lang="de-DE" dirty="0" err="1"/>
              <a:t>Seaborn</a:t>
            </a:r>
            <a:r>
              <a:rPr lang="de-DE" dirty="0"/>
              <a:t>, </a:t>
            </a:r>
            <a:r>
              <a:rPr lang="de-DE" dirty="0" err="1"/>
              <a:t>Matplotlib</a:t>
            </a:r>
            <a:r>
              <a:rPr lang="de-DE" dirty="0"/>
              <a:t> und PowerPoint zum Einsatz – alles Werkzeuge, die ein moderner Data Analyst heute beherrschen sollte.“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0982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„Rohdaten sind oft chaotisch – gerade bei so großen Datensätzen.</a:t>
            </a:r>
            <a:br>
              <a:rPr lang="de-DE" dirty="0"/>
            </a:br>
            <a:r>
              <a:rPr lang="de-DE" dirty="0"/>
              <a:t>Ich habe Datum, Tiefe und Koordinaten vereinheitlicht, fehlende Werte klassifiziert und Tiefenzonen gebildet.</a:t>
            </a:r>
            <a:br>
              <a:rPr lang="de-DE" dirty="0"/>
            </a:br>
            <a:r>
              <a:rPr lang="de-DE" dirty="0"/>
              <a:t>Das Ziel: saubere, strukturierte Daten, mit denen wir wirklich arbeiten können.“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9899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Was ist zu sehen?</a:t>
            </a:r>
          </a:p>
          <a:p>
            <a:r>
              <a:rPr lang="de-DE" dirty="0"/>
              <a:t>„Hier sehen wir, wie viele Beobachtungen von Tiefseeorganismen in jedem Jahr dokumentiert wurden.“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Auf der </a:t>
            </a:r>
            <a:r>
              <a:rPr lang="de-DE" b="1" dirty="0"/>
              <a:t>X-Achse</a:t>
            </a:r>
            <a:r>
              <a:rPr lang="de-DE" dirty="0"/>
              <a:t> ist das </a:t>
            </a:r>
            <a:r>
              <a:rPr lang="de-DE" b="1" dirty="0"/>
              <a:t>Jahr</a:t>
            </a:r>
            <a:r>
              <a:rPr lang="de-DE" dirty="0"/>
              <a:t> – von 1800 bis heute.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Auf der </a:t>
            </a:r>
            <a:r>
              <a:rPr lang="de-DE" b="1" dirty="0"/>
              <a:t>Y-Achse</a:t>
            </a:r>
            <a:r>
              <a:rPr lang="de-DE" dirty="0"/>
              <a:t> ist die </a:t>
            </a:r>
            <a:r>
              <a:rPr lang="de-DE" b="1" dirty="0"/>
              <a:t>Anzahl der Beobachtungen</a:t>
            </a:r>
            <a:r>
              <a:rPr lang="de-DE" dirty="0"/>
              <a:t> pro Jahr.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Wir sehen: Vor 2000 ist kaum etwas los – </a:t>
            </a:r>
            <a:r>
              <a:rPr lang="de-DE" b="1" dirty="0"/>
              <a:t>ab 2000 geht’s steil nach oben</a:t>
            </a:r>
            <a:r>
              <a:rPr lang="de-DE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Der Höhepunkt liegt zwischen </a:t>
            </a:r>
            <a:r>
              <a:rPr lang="de-DE" b="1" dirty="0"/>
              <a:t>2005 und 2016</a:t>
            </a:r>
            <a:r>
              <a:rPr lang="de-DE" dirty="0"/>
              <a:t> – teilweise über </a:t>
            </a:r>
            <a:r>
              <a:rPr lang="de-DE" b="1" dirty="0"/>
              <a:t>40.000 Beobachtungen pro Jahr</a:t>
            </a:r>
            <a:r>
              <a:rPr lang="de-DE" dirty="0"/>
              <a:t>.</a:t>
            </a:r>
          </a:p>
          <a:p>
            <a:r>
              <a:rPr lang="de-DE" b="1" dirty="0"/>
              <a:t>Warum ist das so? </a:t>
            </a:r>
            <a:br>
              <a:rPr lang="de-DE" b="1" dirty="0"/>
            </a:br>
            <a:r>
              <a:rPr lang="de-DE" b="1" dirty="0"/>
              <a:t>Bessere Technologie: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ROVs</a:t>
            </a:r>
            <a:r>
              <a:rPr lang="de-DE" dirty="0"/>
              <a:t> = </a:t>
            </a:r>
            <a:r>
              <a:rPr lang="de-DE" i="1" dirty="0" err="1"/>
              <a:t>Remotely</a:t>
            </a:r>
            <a:r>
              <a:rPr lang="de-DE" i="1" dirty="0"/>
              <a:t> </a:t>
            </a:r>
            <a:r>
              <a:rPr lang="de-DE" i="1" dirty="0" err="1"/>
              <a:t>Operated</a:t>
            </a:r>
            <a:r>
              <a:rPr lang="de-DE" i="1" dirty="0"/>
              <a:t> </a:t>
            </a:r>
            <a:r>
              <a:rPr lang="de-DE" i="1" dirty="0" err="1"/>
              <a:t>Vehicles</a:t>
            </a:r>
            <a:r>
              <a:rPr lang="de-DE" dirty="0"/>
              <a:t> → Das sind ferngesteuerte Unterwasserfahrzeuge mit Kameras und Sensoren.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GPS</a:t>
            </a:r>
            <a:r>
              <a:rPr lang="de-DE" dirty="0"/>
              <a:t> = </a:t>
            </a:r>
            <a:r>
              <a:rPr lang="de-DE" i="1" dirty="0"/>
              <a:t>Satellitenortung</a:t>
            </a:r>
            <a:r>
              <a:rPr lang="de-DE" dirty="0"/>
              <a:t> → macht genaue Positionsangaben auf See möglich.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Digitale Kataloge</a:t>
            </a:r>
            <a:r>
              <a:rPr lang="de-DE" dirty="0"/>
              <a:t> = Daten werden heute direkt elektronisch erfasst, nicht mehr nur auf Papier.</a:t>
            </a:r>
          </a:p>
          <a:p>
            <a:r>
              <a:rPr lang="de-DE" b="1" dirty="0"/>
              <a:t>Forschung &amp; Wissenschaft: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Viele Länder haben </a:t>
            </a:r>
            <a:r>
              <a:rPr lang="de-DE" b="1" dirty="0"/>
              <a:t>gemeinsame Programme</a:t>
            </a:r>
            <a:r>
              <a:rPr lang="de-DE" dirty="0"/>
              <a:t> zur Tiefseeforschung gestartet – z. B. wegen Klimawandel, Naturschutz, Biodiversität (Vielfalt des Lebens).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Es gibt mehr Geld für Forschung, mehr Schiffe, mehr Sensoren.</a:t>
            </a:r>
          </a:p>
          <a:p>
            <a:r>
              <a:rPr lang="de-DE" b="1" dirty="0"/>
              <a:t>Wirtschaftliches Interesse: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In der Tiefsee gibt es </a:t>
            </a:r>
            <a:r>
              <a:rPr lang="de-DE" b="1" dirty="0"/>
              <a:t>Rohstoffe</a:t>
            </a:r>
            <a:r>
              <a:rPr lang="de-DE" dirty="0"/>
              <a:t> wie Manganknollen oder Gasvorkommen.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Auch </a:t>
            </a:r>
            <a:r>
              <a:rPr lang="de-DE" b="1" dirty="0"/>
              <a:t>Bioprospektion</a:t>
            </a:r>
            <a:r>
              <a:rPr lang="de-DE" dirty="0"/>
              <a:t> wird wichtiger: Firmen suchen nach neuen Wirkstoffen (z. B. für Medikamente).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Deshalb wird die Tiefsee </a:t>
            </a:r>
            <a:r>
              <a:rPr lang="de-DE" b="1" dirty="0"/>
              <a:t>verstärkt erforscht</a:t>
            </a:r>
            <a:r>
              <a:rPr lang="de-DE" dirty="0"/>
              <a:t> – nicht nur aus Naturliebe.</a:t>
            </a:r>
          </a:p>
          <a:p>
            <a:r>
              <a:rPr lang="de-DE" b="1" dirty="0"/>
              <a:t>Was heißt das für uns?</a:t>
            </a:r>
          </a:p>
          <a:p>
            <a:r>
              <a:rPr lang="de-DE" dirty="0"/>
              <a:t>„Mehr Daten sind gut – wir können die Tiefsee besser verstehen. Aber wir müssen auch kritisch fragen:“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Warum genau seit 2000 so intensiv?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Wer finanziert das – und mit welchem Ziel?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Geht es um Schutz oder eher um Nutzung?</a:t>
            </a:r>
            <a:endParaRPr lang="de-DE" dirty="0"/>
          </a:p>
          <a:p>
            <a:r>
              <a:rPr lang="de-DE" b="1" dirty="0"/>
              <a:t>Fazit:</a:t>
            </a:r>
            <a:br>
              <a:rPr lang="de-DE" dirty="0"/>
            </a:br>
            <a:r>
              <a:rPr lang="de-DE" dirty="0"/>
              <a:t>Wir sehen das wachsende Interesse an einem Raum, den wir bisher kaum kannten. </a:t>
            </a:r>
            <a:br>
              <a:rPr lang="de-DE" dirty="0"/>
            </a:br>
            <a:r>
              <a:rPr lang="de-DE" dirty="0"/>
              <a:t>Und dieses Interesse ist nicht immer nur wissenschaftlich.“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7438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Hier sehen wir, in welchen Meerestiefenzonen die meisten Beobachtungen gemacht wurden.“</a:t>
            </a:r>
            <a:endParaRPr lang="de-DE" dirty="0"/>
          </a:p>
          <a:p>
            <a:r>
              <a:rPr lang="de-DE" b="1" dirty="0"/>
              <a:t>„Auffällig ist der deutliche Schwerpunkt zwischen 100 und 1000 Metern – besonders in der Zone 100–500 m, mit fast 180.000 Einträgen.“</a:t>
            </a:r>
            <a:endParaRPr lang="de-DE" dirty="0"/>
          </a:p>
          <a:p>
            <a:r>
              <a:rPr lang="de-DE" b="1" dirty="0"/>
              <a:t>Warum gerade dort?</a:t>
            </a:r>
          </a:p>
          <a:p>
            <a:r>
              <a:rPr lang="de-DE" b="1" dirty="0"/>
              <a:t>„Diese Zone gilt als Hotspot für Artenvielfalt – also als ein Bereich, in dem besonders viele verschiedene Arten vorkommen.“</a:t>
            </a:r>
            <a:endParaRPr lang="de-DE" dirty="0"/>
          </a:p>
          <a:p>
            <a:r>
              <a:rPr lang="de-DE" b="1" dirty="0"/>
              <a:t>„Das liegt daran, dass diese Tiefe biologisch sehr interessant ist: Sie liegt schon unterhalb der lichtdurchfluteten Zone, bietet aber noch stabile Lebensbedingungen.“</a:t>
            </a:r>
            <a:endParaRPr lang="de-DE" dirty="0"/>
          </a:p>
          <a:p>
            <a:r>
              <a:rPr lang="de-DE" b="1" dirty="0"/>
              <a:t>Technische Erklärung:</a:t>
            </a:r>
          </a:p>
          <a:p>
            <a:r>
              <a:rPr lang="de-DE" b="1" dirty="0"/>
              <a:t>„Diese Tiefenzonen sind auch technisch gut erreichbar: Moderne Forschungsschiffe und Unterwasserfahrzeuge wie ROVs kommen bis in diese Bereiche – ohne großen Aufwand oder extreme Kosten.“</a:t>
            </a:r>
            <a:endParaRPr lang="de-DE" dirty="0"/>
          </a:p>
          <a:p>
            <a:r>
              <a:rPr lang="de-DE" b="1" dirty="0"/>
              <a:t>„Tiefere Zonen wie 3000–6000 m oder sogar über 6000 m sind seltener dokumentiert – aber nicht unbedingt, weil dort weniger Leben ist, sondern weil wir dort seltener hinschauen.“</a:t>
            </a:r>
            <a:endParaRPr lang="de-DE" dirty="0"/>
          </a:p>
          <a:p>
            <a:r>
              <a:rPr lang="de-DE" b="1" dirty="0"/>
              <a:t>Wichtige Erkenntnis:</a:t>
            </a:r>
          </a:p>
          <a:p>
            <a:r>
              <a:rPr lang="de-DE" b="1" dirty="0"/>
              <a:t>„Unsere Daten zeigen also nicht nur, wo Leben ist, sondern auch, wo unser Wissen endet. Denn: Kein Eintrag heißt nicht automatisch kein Leben – sondern oft einfach: Kein Zugang.“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2350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„Was bedeutet diese starke Häufung in der </a:t>
            </a:r>
            <a:r>
              <a:rPr lang="de-DE" b="1" dirty="0"/>
              <a:t>100–1000 m-Zone</a:t>
            </a:r>
            <a:r>
              <a:rPr lang="de-DE" dirty="0"/>
              <a:t> konkret?</a:t>
            </a:r>
          </a:p>
          <a:p>
            <a:r>
              <a:rPr lang="de-DE" b="1" dirty="0"/>
              <a:t>Erstens:</a:t>
            </a:r>
            <a:br>
              <a:rPr lang="de-DE" dirty="0"/>
            </a:br>
            <a:r>
              <a:rPr lang="de-DE" dirty="0"/>
              <a:t>Es ist ein klarer </a:t>
            </a:r>
            <a:r>
              <a:rPr lang="de-DE" b="1" dirty="0"/>
              <a:t>Biodiversitäts-Hotspot</a:t>
            </a:r>
            <a:r>
              <a:rPr lang="de-DE" dirty="0"/>
              <a:t> –</a:t>
            </a:r>
            <a:br>
              <a:rPr lang="de-DE" dirty="0"/>
            </a:br>
            <a:r>
              <a:rPr lang="de-DE" dirty="0"/>
              <a:t>viele Arten, viele Beobachtungen – ein starkes ökologisches Signal.</a:t>
            </a:r>
          </a:p>
          <a:p>
            <a:r>
              <a:rPr lang="de-DE" b="1" dirty="0"/>
              <a:t>Zweitens:</a:t>
            </a:r>
            <a:br>
              <a:rPr lang="de-DE" dirty="0"/>
            </a:br>
            <a:r>
              <a:rPr lang="de-DE" dirty="0"/>
              <a:t>Diese Zone ist </a:t>
            </a:r>
            <a:r>
              <a:rPr lang="de-DE" b="1" dirty="0"/>
              <a:t>technisch gut zugänglich</a:t>
            </a:r>
            <a:r>
              <a:rPr lang="de-DE" dirty="0"/>
              <a:t> –</a:t>
            </a:r>
            <a:br>
              <a:rPr lang="de-DE" dirty="0"/>
            </a:br>
            <a:r>
              <a:rPr lang="de-DE" dirty="0"/>
              <a:t>viele Beobachtungsfahrten konzentrieren sich hier,</a:t>
            </a:r>
            <a:br>
              <a:rPr lang="de-DE" dirty="0"/>
            </a:br>
            <a:r>
              <a:rPr lang="de-DE" dirty="0"/>
              <a:t>weil die Tiefsee ab ca. 3000 m enorm aufwändig und teuer wird.</a:t>
            </a:r>
          </a:p>
          <a:p>
            <a:r>
              <a:rPr lang="de-DE" b="1" dirty="0"/>
              <a:t>Und drittens:</a:t>
            </a:r>
            <a:br>
              <a:rPr lang="de-DE" dirty="0"/>
            </a:br>
            <a:r>
              <a:rPr lang="de-DE" dirty="0"/>
              <a:t>Genau das macht diese Zone so </a:t>
            </a:r>
            <a:r>
              <a:rPr lang="de-DE" b="1" dirty="0"/>
              <a:t>sensibel</a:t>
            </a:r>
            <a:r>
              <a:rPr lang="de-DE" dirty="0"/>
              <a:t> –</a:t>
            </a:r>
            <a:br>
              <a:rPr lang="de-DE" dirty="0"/>
            </a:br>
            <a:r>
              <a:rPr lang="de-DE" dirty="0"/>
              <a:t>sie ist wertvoll und gleichzeitig stark genutzt.</a:t>
            </a:r>
            <a:br>
              <a:rPr lang="de-DE" dirty="0"/>
            </a:br>
            <a:r>
              <a:rPr lang="de-DE" dirty="0"/>
              <a:t>Das bedeutet:</a:t>
            </a:r>
            <a:br>
              <a:rPr lang="de-DE" dirty="0"/>
            </a:br>
            <a:r>
              <a:rPr lang="de-DE" b="1" dirty="0"/>
              <a:t>Diese Region verdient besonderen Schutz.</a:t>
            </a:r>
            <a:br>
              <a:rPr lang="de-DE" dirty="0"/>
            </a:br>
            <a:r>
              <a:rPr lang="de-DE" dirty="0"/>
              <a:t>Denn was hier zerstört wird – z. B. durch Tiefseebergbau oder Schleppnetzfischerei –</a:t>
            </a:r>
            <a:br>
              <a:rPr lang="de-DE" dirty="0"/>
            </a:br>
            <a:r>
              <a:rPr lang="de-DE" dirty="0"/>
              <a:t>regeneriert sich nur extrem langsam, wenn überhaupt.“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A44CD7-0748-47C0-AC2C-65D789A62F1E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0067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BEEB-4F24-4602-92AD-F1ECB6E40454}" type="datetime1">
              <a:rPr lang="de-DE" smtClean="0"/>
              <a:t>27.05.2025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548E5-6EBA-458A-AA78-5FFC172DABA1}" type="datetime1">
              <a:rPr lang="de-DE" smtClean="0"/>
              <a:t>27.05.2025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B53E0-1897-4465-B576-57EBD3B71A8E}" type="datetime1">
              <a:rPr lang="de-DE" smtClean="0"/>
              <a:t>27.05.2025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BDF8-2AB5-4DB7-A798-5E3765B6F50F}" type="datetime1">
              <a:rPr lang="de-DE" smtClean="0"/>
              <a:t>27.05.2025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0E8E2-287F-4F4C-87E3-3AF21BBA5234}" type="datetime1">
              <a:rPr lang="de-DE" smtClean="0"/>
              <a:t>27.05.2025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4A9D-150B-4103-9E6C-40DECDCB5AE9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FEF7C-B8CB-42A6-B4E2-A7B96F7CB23B}" type="datetime1">
              <a:rPr lang="de-DE" smtClean="0"/>
              <a:t>27.05.2025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72A-3310-4EA4-952D-4EE15E461726}" type="datetime1">
              <a:rPr lang="de-DE" smtClean="0"/>
              <a:t>27.05.2025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33B6-4029-46B1-BF98-33A29C5B825E}" type="datetime1">
              <a:rPr lang="de-DE" smtClean="0"/>
              <a:t>27.05.2025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263C4-DFB1-48A2-88B9-06F5EACF2003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DCA22-FF47-488A-B88B-38C5617F3ECC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59DA9-ABEE-4BC2-81D5-64752E6DE8A4}" type="datetime1">
              <a:rPr lang="de-DE" smtClean="0"/>
              <a:t>27.05.2025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b="1" dirty="0"/>
              <a:t>Deep Sea Biodiversity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b="1" dirty="0" err="1">
                <a:solidFill>
                  <a:schemeClr val="tx1"/>
                </a:solidFill>
              </a:rPr>
              <a:t>Abschlussprojekt</a:t>
            </a:r>
            <a:r>
              <a:rPr b="1" dirty="0">
                <a:solidFill>
                  <a:schemeClr val="tx1"/>
                </a:solidFill>
              </a:rPr>
              <a:t> – Dennis Maier</a:t>
            </a:r>
          </a:p>
          <a:p>
            <a:r>
              <a:rPr b="1" dirty="0" err="1">
                <a:solidFill>
                  <a:schemeClr val="tx1"/>
                </a:solidFill>
              </a:rPr>
              <a:t>DataSmart</a:t>
            </a:r>
            <a:r>
              <a:rPr b="1" dirty="0">
                <a:solidFill>
                  <a:schemeClr val="tx1"/>
                </a:solidFill>
              </a:rPr>
              <a:t> Point 2025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AD4A2B-6C45-4A5D-9BD3-3F86AF32E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8A2B9-6804-47BB-A881-72AC474EE554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6EDED9-D419-4674-92AE-852E785C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  <p:pic>
        <p:nvPicPr>
          <p:cNvPr id="1028" name="Picture 4" descr="Sea Coral Reef">
            <a:extLst>
              <a:ext uri="{FF2B5EF4-FFF2-40B4-BE49-F238E27FC236}">
                <a16:creationId xmlns:a16="http://schemas.microsoft.com/office/drawing/2014/main" id="{D91D31CA-CA1D-4E0F-A8E6-9B139C4FA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473" y="136524"/>
            <a:ext cx="7481078" cy="885483"/>
          </a:xfrm>
        </p:spPr>
        <p:txBody>
          <a:bodyPr/>
          <a:lstStyle/>
          <a:p>
            <a:pPr algn="l"/>
            <a:r>
              <a:rPr dirty="0"/>
              <a:t>Top 20 </a:t>
            </a:r>
            <a:r>
              <a:rPr dirty="0" err="1"/>
              <a:t>Arten</a:t>
            </a:r>
            <a:r>
              <a:rPr dirty="0"/>
              <a:t> </a:t>
            </a:r>
            <a:r>
              <a:rPr dirty="0" err="1"/>
              <a:t>nach</a:t>
            </a:r>
            <a:r>
              <a:rPr dirty="0"/>
              <a:t> </a:t>
            </a:r>
            <a:r>
              <a:rPr dirty="0" err="1"/>
              <a:t>Meerestiefe</a:t>
            </a:r>
            <a:endParaRPr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ADDED3-9434-4E6C-9B00-7F7BE5BD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9BD5E-E0F5-4E83-9A34-CE5410DD355B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FDE4C0-486B-4B43-8A73-66B06A430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6B5EAE6-637A-4215-AD6C-AEFA6BAA4B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73" y="1128212"/>
            <a:ext cx="8230827" cy="408426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630CE186-12CD-4BB7-98A9-9FBBFA864E10}"/>
              </a:ext>
            </a:extLst>
          </p:cNvPr>
          <p:cNvSpPr txBox="1"/>
          <p:nvPr/>
        </p:nvSpPr>
        <p:spPr>
          <a:xfrm>
            <a:off x="364473" y="5222012"/>
            <a:ext cx="77049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b="1" dirty="0"/>
              <a:t>Die Verteilung der Arten zeigt uns nicht nur, wo sie leben, sondern auch, </a:t>
            </a:r>
            <a:br>
              <a:rPr lang="de-DE" sz="1500" b="1" dirty="0"/>
            </a:br>
            <a:r>
              <a:rPr lang="de-DE" sz="1500" b="1" dirty="0"/>
              <a:t>wie empfindlich sie auf Veränderungen reagieren könnten.</a:t>
            </a:r>
          </a:p>
          <a:p>
            <a:endParaRPr lang="de-DE" sz="1500" b="1" dirty="0"/>
          </a:p>
          <a:p>
            <a:r>
              <a:rPr lang="de-DE" sz="1500" b="1" dirty="0"/>
              <a:t>Wenn sich in bestimmten Tiefen Umweltbedingungen ändern – etwa durch Klimaeinflüsse oder </a:t>
            </a:r>
            <a:br>
              <a:rPr lang="de-DE" sz="1500" b="1" dirty="0"/>
            </a:br>
            <a:r>
              <a:rPr lang="de-DE" sz="1500" b="1" dirty="0"/>
              <a:t>Eingriffe  wie Tiefseebergbau  – sind speziell  angepasste  Arten  besonders gefährdet.</a:t>
            </a:r>
          </a:p>
          <a:p>
            <a:endParaRPr lang="de-DE" sz="15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817FD33-D955-44CD-8ED1-98C4B516B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33B6-4029-46B1-BF98-33A29C5B825E}" type="datetime1">
              <a:rPr lang="de-DE" smtClean="0"/>
              <a:t>27.05.2025</a:t>
            </a:fld>
            <a:endParaRPr lang="en-US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4D92616-A870-417F-B4FD-9568D1B07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DA0DB6B-C0BD-4D8D-957D-189C29863B6E}"/>
              </a:ext>
            </a:extLst>
          </p:cNvPr>
          <p:cNvSpPr txBox="1"/>
          <p:nvPr/>
        </p:nvSpPr>
        <p:spPr>
          <a:xfrm>
            <a:off x="550020" y="30365"/>
            <a:ext cx="84688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000" b="1" dirty="0"/>
              <a:t>Verteilung der Meerestiefe – Top 20 Arten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3928F8-889F-43CD-9AD7-00F61A3F2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20" y="668984"/>
            <a:ext cx="7869152" cy="501219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819BED3-885E-4DC5-A428-9A946A01E788}"/>
              </a:ext>
            </a:extLst>
          </p:cNvPr>
          <p:cNvSpPr txBox="1"/>
          <p:nvPr/>
        </p:nvSpPr>
        <p:spPr>
          <a:xfrm>
            <a:off x="448241" y="5527949"/>
            <a:ext cx="85706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5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500" b="1" dirty="0"/>
              <a:t>Einige Arten wie </a:t>
            </a:r>
            <a:r>
              <a:rPr lang="de-DE" sz="1500" b="1" dirty="0" err="1"/>
              <a:t>Porifera</a:t>
            </a:r>
            <a:r>
              <a:rPr lang="de-DE" sz="1500" b="1" dirty="0"/>
              <a:t> sind über viele Tiefen hinweg verteilt – andere wie </a:t>
            </a:r>
            <a:r>
              <a:rPr lang="de-DE" sz="1500" b="1" dirty="0" err="1"/>
              <a:t>Paragorgia</a:t>
            </a:r>
            <a:r>
              <a:rPr lang="de-DE" sz="1500" b="1" dirty="0"/>
              <a:t> </a:t>
            </a:r>
            <a:r>
              <a:rPr lang="de-DE" sz="1500" b="1" dirty="0" err="1"/>
              <a:t>sp</a:t>
            </a:r>
            <a:r>
              <a:rPr lang="de-DE" sz="1500" b="1" dirty="0"/>
              <a:t>. leben nur in engen Tiefenzonen und sind deshalb besonders schutzbedürftig.</a:t>
            </a:r>
          </a:p>
          <a:p>
            <a:endParaRPr lang="de-DE" sz="1500" b="1" dirty="0"/>
          </a:p>
        </p:txBody>
      </p:sp>
    </p:spTree>
    <p:extLst>
      <p:ext uri="{BB962C8B-B14F-4D97-AF65-F5344CB8AC3E}">
        <p14:creationId xmlns:p14="http://schemas.microsoft.com/office/powerpoint/2010/main" val="4091551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923" y="136526"/>
            <a:ext cx="7908875" cy="846964"/>
          </a:xfrm>
        </p:spPr>
        <p:txBody>
          <a:bodyPr/>
          <a:lstStyle/>
          <a:p>
            <a:pPr algn="l"/>
            <a:r>
              <a:rPr dirty="0"/>
              <a:t>Top 10 </a:t>
            </a:r>
            <a:r>
              <a:rPr dirty="0" err="1"/>
              <a:t>Arten</a:t>
            </a:r>
            <a:r>
              <a:rPr dirty="0"/>
              <a:t> </a:t>
            </a:r>
            <a:r>
              <a:rPr dirty="0" err="1"/>
              <a:t>im</a:t>
            </a:r>
            <a:r>
              <a:rPr dirty="0"/>
              <a:t> </a:t>
            </a:r>
            <a:r>
              <a:rPr dirty="0" err="1"/>
              <a:t>Datensatz</a:t>
            </a:r>
            <a:endParaRPr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BAEA37-3078-421D-885D-7C779C0D9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B26EB-BCD9-4FAA-A521-87C3BC05017F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BF6E58-1D03-4FF3-BF37-0DA74D52E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A35DA21-8494-4DBE-A32C-099DF8B71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24" y="983489"/>
            <a:ext cx="7588152" cy="4460965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CD307AC-E3B0-4A02-BE7C-0401D9027C0D}"/>
              </a:ext>
            </a:extLst>
          </p:cNvPr>
          <p:cNvSpPr txBox="1"/>
          <p:nvPr/>
        </p:nvSpPr>
        <p:spPr>
          <a:xfrm>
            <a:off x="777924" y="5312557"/>
            <a:ext cx="83660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5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sz="1500" b="1" dirty="0" err="1"/>
              <a:t>Porifera</a:t>
            </a:r>
            <a:r>
              <a:rPr lang="de-DE" sz="1500" b="1" dirty="0"/>
              <a:t> (Schwämme) dominieren den Datensatz – anpassungsfähig, filternd, ökologisch bedeutsam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500" b="1" dirty="0"/>
              <a:t>Die Grafik zeigt, welche Arten besonders oft erfasst wurden – unabhängig von Tiefe oder 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500" b="1" dirty="0"/>
              <a:t>Häufigkeit heißt nicht automatisch Wichtigkeit – aber sie zeigt, wo der Fokus der Beobachtung lag</a:t>
            </a:r>
          </a:p>
          <a:p>
            <a:endParaRPr lang="de-DE" sz="15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19261"/>
            <a:ext cx="8078598" cy="1143000"/>
          </a:xfrm>
        </p:spPr>
        <p:txBody>
          <a:bodyPr/>
          <a:lstStyle/>
          <a:p>
            <a:r>
              <a:rPr b="1" dirty="0" err="1"/>
              <a:t>Artenvielfalt</a:t>
            </a:r>
            <a:r>
              <a:rPr b="1" dirty="0"/>
              <a:t> – </a:t>
            </a:r>
            <a:r>
              <a:rPr b="1" dirty="0" err="1"/>
              <a:t>Bedeutung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398" y="2950829"/>
            <a:ext cx="7923402" cy="2887910"/>
          </a:xfrm>
        </p:spPr>
        <p:txBody>
          <a:bodyPr/>
          <a:lstStyle/>
          <a:p>
            <a:r>
              <a:rPr b="1" dirty="0"/>
              <a:t>Porifera = </a:t>
            </a:r>
            <a:r>
              <a:rPr b="1" dirty="0" err="1"/>
              <a:t>uralte</a:t>
            </a:r>
            <a:r>
              <a:rPr b="1" dirty="0"/>
              <a:t> </a:t>
            </a:r>
            <a:r>
              <a:rPr b="1" dirty="0" err="1"/>
              <a:t>Schwämme</a:t>
            </a:r>
            <a:r>
              <a:rPr b="1" dirty="0"/>
              <a:t> </a:t>
            </a:r>
            <a:r>
              <a:rPr b="1" dirty="0" err="1"/>
              <a:t>mit</a:t>
            </a:r>
            <a:r>
              <a:rPr b="1" dirty="0"/>
              <a:t> </a:t>
            </a:r>
            <a:r>
              <a:rPr b="1" dirty="0" err="1"/>
              <a:t>Filterkraft</a:t>
            </a:r>
            <a:endParaRPr b="1" dirty="0"/>
          </a:p>
          <a:p>
            <a:r>
              <a:rPr b="1" dirty="0" err="1"/>
              <a:t>Lophelia</a:t>
            </a:r>
            <a:r>
              <a:rPr b="1" dirty="0"/>
              <a:t> </a:t>
            </a:r>
            <a:r>
              <a:rPr b="1" dirty="0" err="1"/>
              <a:t>pertusa</a:t>
            </a:r>
            <a:r>
              <a:rPr b="1" dirty="0"/>
              <a:t> = </a:t>
            </a:r>
            <a:r>
              <a:rPr b="1" dirty="0" err="1"/>
              <a:t>Riffbildner</a:t>
            </a:r>
            <a:endParaRPr b="1" dirty="0"/>
          </a:p>
          <a:p>
            <a:r>
              <a:rPr b="1" dirty="0" err="1"/>
              <a:t>Artenvielfalt</a:t>
            </a:r>
            <a:r>
              <a:rPr b="1" dirty="0"/>
              <a:t> = </a:t>
            </a:r>
            <a:r>
              <a:rPr b="1" dirty="0" err="1"/>
              <a:t>Grundlage</a:t>
            </a:r>
            <a:r>
              <a:rPr b="1" dirty="0"/>
              <a:t> </a:t>
            </a:r>
            <a:br>
              <a:rPr lang="de-DE" b="1" dirty="0"/>
            </a:br>
            <a:r>
              <a:rPr b="1" dirty="0" err="1"/>
              <a:t>funktionierender</a:t>
            </a:r>
            <a:r>
              <a:rPr b="1" dirty="0"/>
              <a:t> </a:t>
            </a:r>
            <a:r>
              <a:rPr b="1" dirty="0" err="1"/>
              <a:t>Ökosysteme</a:t>
            </a:r>
            <a:endParaRPr b="1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50FD93-DFB6-4212-9586-F8D179398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18193-814D-49EE-89E1-0851F05A96C0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EF158F-5179-4252-BFC7-10EF2145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/>
          </a:p>
        </p:txBody>
      </p:sp>
      <p:pic>
        <p:nvPicPr>
          <p:cNvPr id="9220" name="Picture 4" descr="Tiere der Tiefsee: Tiefseeschwämme - Tiere im Wasser - Natur - Planet ...">
            <a:extLst>
              <a:ext uri="{FF2B5EF4-FFF2-40B4-BE49-F238E27FC236}">
                <a16:creationId xmlns:a16="http://schemas.microsoft.com/office/drawing/2014/main" id="{A2516BDB-7D34-4EDA-A524-514D4E650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  <a:alpha val="3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Globale Verteilung der Beobachtungen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3553E-115B-42AA-B3AE-953677AD8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0297A-B6FC-46BF-898C-740EF9DCFB63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7D02B4-044C-40C0-A1AD-180BE1C63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14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E54E79C-EEF7-49CE-AE13-9A0155AB1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82636"/>
            <a:ext cx="8286244" cy="496879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532" y="702474"/>
            <a:ext cx="8229600" cy="1143000"/>
          </a:xfrm>
        </p:spPr>
        <p:txBody>
          <a:bodyPr/>
          <a:lstStyle/>
          <a:p>
            <a:r>
              <a:rPr b="1" dirty="0" err="1"/>
              <a:t>Fazit</a:t>
            </a:r>
            <a:r>
              <a:rPr b="1" dirty="0"/>
              <a:t> &amp; </a:t>
            </a:r>
            <a:r>
              <a:rPr b="1" dirty="0" err="1"/>
              <a:t>Ausblick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701" y="2866938"/>
            <a:ext cx="8229600" cy="4525963"/>
          </a:xfrm>
        </p:spPr>
        <p:txBody>
          <a:bodyPr/>
          <a:lstStyle/>
          <a:p>
            <a:r>
              <a:rPr b="1" dirty="0"/>
              <a:t>- </a:t>
            </a:r>
            <a:r>
              <a:rPr b="1" dirty="0" err="1"/>
              <a:t>Tiefsee</a:t>
            </a:r>
            <a:r>
              <a:rPr b="1" dirty="0"/>
              <a:t> = </a:t>
            </a:r>
            <a:r>
              <a:rPr b="1" dirty="0" err="1"/>
              <a:t>unterschätzt</a:t>
            </a:r>
            <a:r>
              <a:rPr b="1" dirty="0"/>
              <a:t> &amp; </a:t>
            </a:r>
            <a:r>
              <a:rPr b="1" dirty="0" err="1"/>
              <a:t>sensibel</a:t>
            </a:r>
            <a:endParaRPr b="1" dirty="0"/>
          </a:p>
          <a:p>
            <a:r>
              <a:rPr b="1" dirty="0"/>
              <a:t>- </a:t>
            </a:r>
            <a:r>
              <a:rPr b="1" dirty="0" err="1"/>
              <a:t>Daten</a:t>
            </a:r>
            <a:r>
              <a:rPr b="1" dirty="0"/>
              <a:t> </a:t>
            </a:r>
            <a:r>
              <a:rPr b="1" dirty="0" err="1"/>
              <a:t>helfen</a:t>
            </a:r>
            <a:r>
              <a:rPr b="1" dirty="0"/>
              <a:t>, </a:t>
            </a:r>
            <a:r>
              <a:rPr b="1" dirty="0" err="1"/>
              <a:t>Zusammenhänge</a:t>
            </a:r>
            <a:r>
              <a:rPr b="1" dirty="0"/>
              <a:t> </a:t>
            </a:r>
            <a:r>
              <a:rPr b="1" dirty="0" err="1"/>
              <a:t>zu</a:t>
            </a:r>
            <a:r>
              <a:rPr b="1" dirty="0"/>
              <a:t> </a:t>
            </a:r>
            <a:r>
              <a:rPr b="1" dirty="0" err="1"/>
              <a:t>erkennen</a:t>
            </a:r>
            <a:endParaRPr b="1" dirty="0"/>
          </a:p>
          <a:p>
            <a:r>
              <a:rPr b="1" dirty="0"/>
              <a:t>- Zukunft: KI-</a:t>
            </a:r>
            <a:r>
              <a:rPr b="1" dirty="0" err="1"/>
              <a:t>gestützte</a:t>
            </a:r>
            <a:r>
              <a:rPr b="1" dirty="0"/>
              <a:t> </a:t>
            </a:r>
            <a:r>
              <a:rPr b="1" dirty="0" err="1"/>
              <a:t>Tiefseeüberwachung</a:t>
            </a:r>
            <a:r>
              <a:rPr b="1" dirty="0"/>
              <a:t> </a:t>
            </a:r>
            <a:br>
              <a:rPr lang="de-DE" b="1" dirty="0"/>
            </a:br>
            <a:r>
              <a:rPr lang="de-DE" b="1" dirty="0"/>
              <a:t>  </a:t>
            </a:r>
            <a:r>
              <a:rPr b="1" dirty="0"/>
              <a:t>&amp; </a:t>
            </a:r>
            <a:r>
              <a:rPr b="1" dirty="0" err="1"/>
              <a:t>Artenschutz</a:t>
            </a:r>
            <a:endParaRPr b="1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ADD6CE-72D3-4D04-B23C-B665C577E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E55FE-DD54-4275-A4B2-A838DCEE499D}" type="datetime1">
              <a:rPr lang="de-DE" smtClean="0"/>
              <a:t>27.05.2025</a:t>
            </a:fld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6824D9-74EA-4607-AF9A-2BE193BD6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15</a:t>
            </a:fld>
            <a:endParaRPr lang="en-US" dirty="0"/>
          </a:p>
        </p:txBody>
      </p:sp>
      <p:pic>
        <p:nvPicPr>
          <p:cNvPr id="10242" name="Picture 2" descr="&quot; SCHWAMMIG &quot; Foto &amp; Bild | unterwasser, uw-salzwasser, natur-kreativ ...">
            <a:extLst>
              <a:ext uri="{FF2B5EF4-FFF2-40B4-BE49-F238E27FC236}">
                <a16:creationId xmlns:a16="http://schemas.microsoft.com/office/drawing/2014/main" id="{6161F911-44C3-41A9-AE38-829B3A07D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6962"/>
            <a:ext cx="8229600" cy="1143000"/>
          </a:xfrm>
        </p:spPr>
        <p:txBody>
          <a:bodyPr/>
          <a:lstStyle/>
          <a:p>
            <a:r>
              <a:rPr b="1" dirty="0" err="1"/>
              <a:t>Danke</a:t>
            </a:r>
            <a:r>
              <a:rPr b="1" dirty="0"/>
              <a:t> </a:t>
            </a:r>
            <a:r>
              <a:rPr b="1" dirty="0" err="1"/>
              <a:t>für</a:t>
            </a:r>
            <a:r>
              <a:rPr b="1" dirty="0"/>
              <a:t> </a:t>
            </a:r>
            <a:r>
              <a:rPr b="1" dirty="0" err="1"/>
              <a:t>Ihre</a:t>
            </a:r>
            <a:r>
              <a:rPr b="1" dirty="0"/>
              <a:t> </a:t>
            </a:r>
            <a:r>
              <a:rPr b="1" dirty="0" err="1"/>
              <a:t>Aufmerksamkeit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647976"/>
            <a:ext cx="8229600" cy="4595746"/>
          </a:xfrm>
        </p:spPr>
        <p:txBody>
          <a:bodyPr/>
          <a:lstStyle/>
          <a:p>
            <a:pPr algn="ctr"/>
            <a:r>
              <a:rPr b="1" dirty="0"/>
              <a:t>Dennis Maier | </a:t>
            </a:r>
            <a:r>
              <a:rPr b="1" dirty="0" err="1"/>
              <a:t>DataSmart</a:t>
            </a:r>
            <a:r>
              <a:rPr b="1" dirty="0"/>
              <a:t> Point 2025</a:t>
            </a:r>
          </a:p>
          <a:p>
            <a:pPr algn="ctr"/>
            <a:r>
              <a:rPr b="1" dirty="0" err="1"/>
              <a:t>Fragen</a:t>
            </a:r>
            <a:r>
              <a:rPr b="1" dirty="0"/>
              <a:t> </a:t>
            </a:r>
            <a:r>
              <a:rPr b="1" dirty="0" err="1"/>
              <a:t>willkommen</a:t>
            </a:r>
            <a:r>
              <a:rPr b="1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34B91B-0965-4D7E-87C0-47CFC57F2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4B82B-CFF8-46F8-B6BB-013945658D41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A20682-F468-41D6-9334-457E80AA0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16</a:t>
            </a:fld>
            <a:endParaRPr lang="en-US"/>
          </a:p>
        </p:txBody>
      </p:sp>
      <p:pic>
        <p:nvPicPr>
          <p:cNvPr id="11266" name="Picture 2" descr="Bildergebnis für deepseacoral">
            <a:extLst>
              <a:ext uri="{FF2B5EF4-FFF2-40B4-BE49-F238E27FC236}">
                <a16:creationId xmlns:a16="http://schemas.microsoft.com/office/drawing/2014/main" id="{8127E286-F0CC-4839-BE4B-170EACDFB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90907"/>
            <a:ext cx="7471531" cy="4235256"/>
          </a:xfrm>
        </p:spPr>
        <p:txBody>
          <a:bodyPr/>
          <a:lstStyle/>
          <a:p>
            <a:r>
              <a:rPr b="1" dirty="0"/>
              <a:t>- </a:t>
            </a:r>
            <a:r>
              <a:rPr b="1" dirty="0" err="1"/>
              <a:t>Einleitung</a:t>
            </a:r>
            <a:endParaRPr b="1" dirty="0"/>
          </a:p>
          <a:p>
            <a:r>
              <a:rPr b="1" dirty="0"/>
              <a:t>- </a:t>
            </a:r>
            <a:r>
              <a:rPr b="1" dirty="0" err="1"/>
              <a:t>Zielsetzung</a:t>
            </a:r>
            <a:endParaRPr b="1" dirty="0"/>
          </a:p>
          <a:p>
            <a:r>
              <a:rPr b="1" dirty="0"/>
              <a:t>- </a:t>
            </a:r>
            <a:r>
              <a:rPr b="1" dirty="0" err="1"/>
              <a:t>Datenquelle</a:t>
            </a:r>
            <a:r>
              <a:rPr b="1" dirty="0"/>
              <a:t> &amp; Tools</a:t>
            </a:r>
          </a:p>
          <a:p>
            <a:r>
              <a:rPr b="1" dirty="0"/>
              <a:t>- </a:t>
            </a:r>
            <a:r>
              <a:rPr b="1" dirty="0" err="1"/>
              <a:t>Datenaufbereitung</a:t>
            </a:r>
            <a:endParaRPr b="1" dirty="0"/>
          </a:p>
          <a:p>
            <a:r>
              <a:rPr b="1" dirty="0"/>
              <a:t>- Explorative </a:t>
            </a:r>
            <a:r>
              <a:rPr b="1" dirty="0" err="1"/>
              <a:t>Analyse</a:t>
            </a:r>
            <a:endParaRPr b="1" dirty="0"/>
          </a:p>
          <a:p>
            <a:r>
              <a:rPr b="1" dirty="0"/>
              <a:t>- Visuals &amp; Interpretation</a:t>
            </a:r>
          </a:p>
          <a:p>
            <a:r>
              <a:rPr b="1" dirty="0"/>
              <a:t>- </a:t>
            </a:r>
            <a:r>
              <a:rPr b="1" dirty="0" err="1"/>
              <a:t>Fazit</a:t>
            </a:r>
            <a:r>
              <a:rPr b="1" dirty="0"/>
              <a:t> &amp; </a:t>
            </a:r>
            <a:r>
              <a:rPr b="1" dirty="0" err="1"/>
              <a:t>Ausblick</a:t>
            </a:r>
            <a:endParaRPr b="1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F41044-009C-40D0-8B34-ED8C14E57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BCEA-002A-4B5C-BCC8-D45B130CB6AF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CD938C-717B-40BB-A49E-974514B9C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  <p:pic>
        <p:nvPicPr>
          <p:cNvPr id="2050" name="Picture 2" descr="Deep-Sea Coral Habitat | NOAA Fisheries">
            <a:extLst>
              <a:ext uri="{FF2B5EF4-FFF2-40B4-BE49-F238E27FC236}">
                <a16:creationId xmlns:a16="http://schemas.microsoft.com/office/drawing/2014/main" id="{A674CBA8-8494-4E7F-BA70-CFC3B1D73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867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 err="1"/>
              <a:t>Einleitung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/>
              <a:t>Die </a:t>
            </a:r>
            <a:r>
              <a:rPr b="1" dirty="0" err="1"/>
              <a:t>Tiefsee</a:t>
            </a:r>
            <a:r>
              <a:rPr b="1" dirty="0"/>
              <a:t> </a:t>
            </a:r>
            <a:r>
              <a:rPr b="1" dirty="0" err="1"/>
              <a:t>ist</a:t>
            </a:r>
            <a:r>
              <a:rPr b="1" dirty="0"/>
              <a:t> </a:t>
            </a:r>
            <a:r>
              <a:rPr b="1" dirty="0" err="1"/>
              <a:t>ein</a:t>
            </a:r>
            <a:r>
              <a:rPr b="1" dirty="0"/>
              <a:t> </a:t>
            </a:r>
            <a:r>
              <a:rPr b="1" dirty="0" err="1"/>
              <a:t>riesiges</a:t>
            </a:r>
            <a:r>
              <a:rPr b="1" dirty="0"/>
              <a:t>, </a:t>
            </a:r>
            <a:r>
              <a:rPr b="1" dirty="0" err="1"/>
              <a:t>weitgehend</a:t>
            </a:r>
            <a:r>
              <a:rPr b="1" dirty="0"/>
              <a:t> </a:t>
            </a:r>
            <a:r>
              <a:rPr b="1" dirty="0" err="1"/>
              <a:t>unerforschtes</a:t>
            </a:r>
            <a:r>
              <a:rPr b="1" dirty="0"/>
              <a:t> </a:t>
            </a:r>
            <a:r>
              <a:rPr b="1" dirty="0" err="1"/>
              <a:t>Ökosystem</a:t>
            </a:r>
            <a:r>
              <a:rPr b="1" dirty="0"/>
              <a:t>.</a:t>
            </a:r>
          </a:p>
          <a:p>
            <a:r>
              <a:rPr b="1" dirty="0"/>
              <a:t>Sie </a:t>
            </a:r>
            <a:r>
              <a:rPr b="1" dirty="0" err="1"/>
              <a:t>spielt</a:t>
            </a:r>
            <a:r>
              <a:rPr b="1" dirty="0"/>
              <a:t> </a:t>
            </a:r>
            <a:r>
              <a:rPr b="1" dirty="0" err="1"/>
              <a:t>eine</a:t>
            </a:r>
            <a:r>
              <a:rPr b="1" dirty="0"/>
              <a:t> </a:t>
            </a:r>
            <a:r>
              <a:rPr b="1" dirty="0" err="1"/>
              <a:t>zentrale</a:t>
            </a:r>
            <a:r>
              <a:rPr b="1" dirty="0"/>
              <a:t> Rolle </a:t>
            </a:r>
            <a:r>
              <a:rPr b="1" dirty="0" err="1"/>
              <a:t>im</a:t>
            </a:r>
            <a:r>
              <a:rPr b="1" dirty="0"/>
              <a:t> </a:t>
            </a:r>
            <a:r>
              <a:rPr b="1" dirty="0" err="1"/>
              <a:t>globalen</a:t>
            </a:r>
            <a:r>
              <a:rPr b="1" dirty="0"/>
              <a:t> Klima und </a:t>
            </a:r>
            <a:r>
              <a:rPr b="1" dirty="0" err="1"/>
              <a:t>beherbergt</a:t>
            </a:r>
            <a:r>
              <a:rPr b="1" dirty="0"/>
              <a:t> </a:t>
            </a:r>
            <a:r>
              <a:rPr b="1" dirty="0" err="1"/>
              <a:t>eine</a:t>
            </a:r>
            <a:r>
              <a:rPr b="1" dirty="0"/>
              <a:t> </a:t>
            </a:r>
            <a:r>
              <a:rPr b="1" dirty="0" err="1"/>
              <a:t>hohe</a:t>
            </a:r>
            <a:r>
              <a:rPr b="1" dirty="0"/>
              <a:t> </a:t>
            </a:r>
            <a:r>
              <a:rPr b="1" dirty="0" err="1"/>
              <a:t>Artenvielfalt</a:t>
            </a:r>
            <a:r>
              <a:rPr b="1" dirty="0"/>
              <a:t>.</a:t>
            </a:r>
          </a:p>
          <a:p>
            <a:r>
              <a:rPr b="1" dirty="0"/>
              <a:t>Das </a:t>
            </a:r>
            <a:r>
              <a:rPr b="1" dirty="0" err="1"/>
              <a:t>Ziel</a:t>
            </a:r>
            <a:r>
              <a:rPr b="1" dirty="0"/>
              <a:t> dieses </a:t>
            </a:r>
            <a:r>
              <a:rPr b="1" dirty="0" err="1"/>
              <a:t>Projekts</a:t>
            </a:r>
            <a:r>
              <a:rPr b="1" dirty="0"/>
              <a:t> </a:t>
            </a:r>
            <a:r>
              <a:rPr b="1" dirty="0" err="1"/>
              <a:t>ist</a:t>
            </a:r>
            <a:r>
              <a:rPr b="1" dirty="0"/>
              <a:t> es, </a:t>
            </a:r>
            <a:r>
              <a:rPr b="1" dirty="0" err="1"/>
              <a:t>diese</a:t>
            </a:r>
            <a:r>
              <a:rPr b="1" dirty="0"/>
              <a:t> </a:t>
            </a:r>
            <a:r>
              <a:rPr b="1" dirty="0" err="1"/>
              <a:t>Vielfalt</a:t>
            </a:r>
            <a:r>
              <a:rPr b="1" dirty="0"/>
              <a:t> </a:t>
            </a:r>
            <a:r>
              <a:rPr b="1" dirty="0" err="1"/>
              <a:t>mit</a:t>
            </a:r>
            <a:r>
              <a:rPr b="1" dirty="0"/>
              <a:t> </a:t>
            </a:r>
            <a:r>
              <a:rPr b="1" dirty="0" err="1"/>
              <a:t>Hilfe</a:t>
            </a:r>
            <a:r>
              <a:rPr b="1" dirty="0"/>
              <a:t> moderner </a:t>
            </a:r>
            <a:r>
              <a:rPr b="1" dirty="0" err="1"/>
              <a:t>Datenanalyse</a:t>
            </a:r>
            <a:r>
              <a:rPr b="1" dirty="0"/>
              <a:t> </a:t>
            </a:r>
            <a:r>
              <a:rPr b="1" dirty="0" err="1"/>
              <a:t>sichtbar</a:t>
            </a:r>
            <a:r>
              <a:rPr b="1" dirty="0"/>
              <a:t> </a:t>
            </a:r>
            <a:r>
              <a:rPr b="1" dirty="0" err="1"/>
              <a:t>zu</a:t>
            </a:r>
            <a:r>
              <a:rPr b="1" dirty="0"/>
              <a:t> </a:t>
            </a:r>
            <a:r>
              <a:rPr b="1" dirty="0" err="1"/>
              <a:t>machen</a:t>
            </a:r>
            <a:r>
              <a:rPr b="1" dirty="0"/>
              <a:t>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2966D6-3666-4530-BC06-90FEB9834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455F-CF71-4848-A519-CCA19BAF4F1F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338F2C-8D4C-4C28-BABA-3EC8F4071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  <p:pic>
        <p:nvPicPr>
          <p:cNvPr id="3074" name="Picture 2" descr="Deep-Sea Corals » Marine Conservation Institute">
            <a:extLst>
              <a:ext uri="{FF2B5EF4-FFF2-40B4-BE49-F238E27FC236}">
                <a16:creationId xmlns:a16="http://schemas.microsoft.com/office/drawing/2014/main" id="{FFA46D61-4024-4F74-8CD7-A0C3972BA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 err="1"/>
              <a:t>Projektziele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8208"/>
            <a:ext cx="8229600" cy="4525963"/>
          </a:xfrm>
        </p:spPr>
        <p:txBody>
          <a:bodyPr/>
          <a:lstStyle/>
          <a:p>
            <a:r>
              <a:rPr b="1" dirty="0" err="1"/>
              <a:t>Welche</a:t>
            </a:r>
            <a:r>
              <a:rPr b="1" dirty="0"/>
              <a:t> </a:t>
            </a:r>
            <a:r>
              <a:rPr b="1" dirty="0" err="1"/>
              <a:t>Arten</a:t>
            </a:r>
            <a:r>
              <a:rPr b="1" dirty="0"/>
              <a:t> </a:t>
            </a:r>
            <a:r>
              <a:rPr b="1" dirty="0" err="1"/>
              <a:t>kommen</a:t>
            </a:r>
            <a:r>
              <a:rPr b="1" dirty="0"/>
              <a:t> in der </a:t>
            </a:r>
            <a:r>
              <a:rPr b="1" dirty="0" err="1"/>
              <a:t>Tiefsee</a:t>
            </a:r>
            <a:r>
              <a:rPr b="1" dirty="0"/>
              <a:t> am </a:t>
            </a:r>
            <a:r>
              <a:rPr b="1" dirty="0" err="1"/>
              <a:t>häufigsten</a:t>
            </a:r>
            <a:r>
              <a:rPr b="1" dirty="0"/>
              <a:t> </a:t>
            </a:r>
            <a:r>
              <a:rPr b="1" dirty="0" err="1"/>
              <a:t>vor</a:t>
            </a:r>
            <a:r>
              <a:rPr b="1" dirty="0"/>
              <a:t>?</a:t>
            </a:r>
          </a:p>
          <a:p>
            <a:r>
              <a:rPr b="1" dirty="0" err="1"/>
              <a:t>Welche</a:t>
            </a:r>
            <a:r>
              <a:rPr b="1" dirty="0"/>
              <a:t> </a:t>
            </a:r>
            <a:r>
              <a:rPr b="1" dirty="0" err="1"/>
              <a:t>Tiefenzonen</a:t>
            </a:r>
            <a:r>
              <a:rPr b="1" dirty="0"/>
              <a:t> </a:t>
            </a:r>
            <a:r>
              <a:rPr b="1" dirty="0" err="1"/>
              <a:t>sind</a:t>
            </a:r>
            <a:r>
              <a:rPr b="1" dirty="0"/>
              <a:t> </a:t>
            </a:r>
            <a:r>
              <a:rPr b="1" dirty="0" err="1"/>
              <a:t>besonders</a:t>
            </a:r>
            <a:r>
              <a:rPr b="1" dirty="0"/>
              <a:t> </a:t>
            </a:r>
            <a:r>
              <a:rPr b="1" dirty="0" err="1"/>
              <a:t>artenreich</a:t>
            </a:r>
            <a:r>
              <a:rPr b="1" dirty="0"/>
              <a:t>?</a:t>
            </a:r>
          </a:p>
          <a:p>
            <a:r>
              <a:rPr b="1" dirty="0"/>
              <a:t>Wie </a:t>
            </a:r>
            <a:r>
              <a:rPr b="1" dirty="0" err="1"/>
              <a:t>verteilen</a:t>
            </a:r>
            <a:r>
              <a:rPr b="1" dirty="0"/>
              <a:t> </a:t>
            </a:r>
            <a:r>
              <a:rPr b="1" dirty="0" err="1"/>
              <a:t>sich</a:t>
            </a:r>
            <a:r>
              <a:rPr b="1" dirty="0"/>
              <a:t> </a:t>
            </a:r>
            <a:r>
              <a:rPr b="1" dirty="0" err="1"/>
              <a:t>Beobachtungen</a:t>
            </a:r>
            <a:r>
              <a:rPr b="1" dirty="0"/>
              <a:t> </a:t>
            </a:r>
            <a:r>
              <a:rPr b="1" dirty="0" err="1"/>
              <a:t>räumlich</a:t>
            </a:r>
            <a:r>
              <a:rPr b="1" dirty="0"/>
              <a:t> und </a:t>
            </a:r>
            <a:r>
              <a:rPr b="1" dirty="0" err="1"/>
              <a:t>zeitlich</a:t>
            </a:r>
            <a:r>
              <a:rPr b="1" dirty="0"/>
              <a:t>?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7A0055-6B73-4BE6-90CD-7E9B1E1FC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F2D06-6D45-42CD-9844-2F66BFDF153A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24295E-727A-4E9B-9ED0-5B40F5D2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  <p:pic>
        <p:nvPicPr>
          <p:cNvPr id="4098" name="Picture 2" descr="Southeast Deep Coral Initiative: Exploring Deep-Sea Coral Ecosystems ...">
            <a:extLst>
              <a:ext uri="{FF2B5EF4-FFF2-40B4-BE49-F238E27FC236}">
                <a16:creationId xmlns:a16="http://schemas.microsoft.com/office/drawing/2014/main" id="{F73C7984-DB3D-48AF-8460-E51452CA1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 err="1"/>
              <a:t>Datenquelle</a:t>
            </a:r>
            <a:r>
              <a:rPr b="1" dirty="0"/>
              <a:t> &amp;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b="1" dirty="0"/>
              <a:t>Quelle: NOAA Deep Sea Coral &amp; Sponge Database (&gt;500.000 </a:t>
            </a:r>
            <a:r>
              <a:rPr b="1" dirty="0" err="1"/>
              <a:t>Beobachtungen</a:t>
            </a:r>
            <a:r>
              <a:rPr b="1" dirty="0"/>
              <a:t>)</a:t>
            </a:r>
          </a:p>
          <a:p>
            <a:r>
              <a:rPr b="1" dirty="0"/>
              <a:t>Tools: Python, Pandas, Seaborn, Matplotlib, Folium, PowerPoint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4306BD-FD5D-4A09-94C8-D05411E13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CD477-2CCA-4B0E-8301-C550C8874C59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51F511-D113-47A3-8F94-DE7500D57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  <p:pic>
        <p:nvPicPr>
          <p:cNvPr id="5122" name="Picture 2" descr="Southeast Deep Coral Initiative: Exploring Deep-Sea Coral Ecosystems ...">
            <a:extLst>
              <a:ext uri="{FF2B5EF4-FFF2-40B4-BE49-F238E27FC236}">
                <a16:creationId xmlns:a16="http://schemas.microsoft.com/office/drawing/2014/main" id="{305BA924-5F37-4C48-9865-0DD4ED28C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46138"/>
            <a:ext cx="8229600" cy="1143000"/>
          </a:xfrm>
        </p:spPr>
        <p:txBody>
          <a:bodyPr/>
          <a:lstStyle/>
          <a:p>
            <a:r>
              <a:rPr b="1" dirty="0" err="1"/>
              <a:t>Datenaufbereitung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5227" y="2705599"/>
            <a:ext cx="8513545" cy="2336664"/>
          </a:xfrm>
        </p:spPr>
        <p:txBody>
          <a:bodyPr/>
          <a:lstStyle/>
          <a:p>
            <a:r>
              <a:rPr b="1" dirty="0"/>
              <a:t> </a:t>
            </a:r>
            <a:r>
              <a:rPr b="1" dirty="0" err="1"/>
              <a:t>Konvertierung</a:t>
            </a:r>
            <a:r>
              <a:rPr b="1" dirty="0"/>
              <a:t> von Datum, </a:t>
            </a:r>
            <a:r>
              <a:rPr b="1" dirty="0" err="1"/>
              <a:t>Tiefe</a:t>
            </a:r>
            <a:r>
              <a:rPr b="1" dirty="0"/>
              <a:t>, </a:t>
            </a:r>
            <a:r>
              <a:rPr b="1" dirty="0" err="1"/>
              <a:t>Koordinaten</a:t>
            </a:r>
            <a:endParaRPr b="1" dirty="0"/>
          </a:p>
          <a:p>
            <a:r>
              <a:rPr lang="de-DE" b="1" dirty="0"/>
              <a:t> </a:t>
            </a:r>
            <a:r>
              <a:rPr b="1" dirty="0" err="1"/>
              <a:t>Fehlende</a:t>
            </a:r>
            <a:r>
              <a:rPr b="1" dirty="0"/>
              <a:t> </a:t>
            </a:r>
            <a:r>
              <a:rPr b="1" dirty="0" err="1"/>
              <a:t>Werte</a:t>
            </a:r>
            <a:r>
              <a:rPr b="1" dirty="0"/>
              <a:t> </a:t>
            </a:r>
            <a:r>
              <a:rPr b="1" dirty="0" err="1"/>
              <a:t>ersetzt</a:t>
            </a:r>
            <a:r>
              <a:rPr b="1" dirty="0"/>
              <a:t> </a:t>
            </a:r>
            <a:r>
              <a:rPr b="1" dirty="0" err="1"/>
              <a:t>oder</a:t>
            </a:r>
            <a:r>
              <a:rPr b="1" dirty="0"/>
              <a:t> </a:t>
            </a:r>
            <a:r>
              <a:rPr b="1" dirty="0" err="1"/>
              <a:t>kategorisiert</a:t>
            </a:r>
            <a:endParaRPr b="1" dirty="0"/>
          </a:p>
          <a:p>
            <a:r>
              <a:rPr lang="de-DE" b="1" dirty="0"/>
              <a:t> </a:t>
            </a:r>
            <a:r>
              <a:rPr b="1" dirty="0"/>
              <a:t>Binning in </a:t>
            </a:r>
            <a:r>
              <a:rPr b="1" dirty="0" err="1"/>
              <a:t>Tiefenzonen</a:t>
            </a:r>
            <a:r>
              <a:rPr b="1" dirty="0"/>
              <a:t> &amp; </a:t>
            </a:r>
            <a:r>
              <a:rPr b="1" dirty="0" err="1"/>
              <a:t>Zeitspalten</a:t>
            </a:r>
            <a:r>
              <a:rPr b="1" dirty="0"/>
              <a:t> </a:t>
            </a:r>
            <a:r>
              <a:rPr b="1" dirty="0" err="1"/>
              <a:t>erstellt</a:t>
            </a:r>
            <a:endParaRPr b="1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1B230A-EC1C-45A7-ABBA-01F4AE268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197B0-DFD0-4CD3-8C1B-396BF172259A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A942ED-B5B5-4F7D-A598-A27689562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pic>
        <p:nvPicPr>
          <p:cNvPr id="6146" name="Picture 2" descr="Southeast Deep Coral Initiative: Exploring Deep-Sea Coral Ecosystems ...">
            <a:extLst>
              <a:ext uri="{FF2B5EF4-FFF2-40B4-BE49-F238E27FC236}">
                <a16:creationId xmlns:a16="http://schemas.microsoft.com/office/drawing/2014/main" id="{42EFFD06-3C4B-4DE6-AC11-246A9BF7D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8214"/>
            <a:ext cx="6904139" cy="706874"/>
          </a:xfrm>
        </p:spPr>
        <p:txBody>
          <a:bodyPr>
            <a:normAutofit fontScale="90000"/>
          </a:bodyPr>
          <a:lstStyle/>
          <a:p>
            <a:pPr algn="l"/>
            <a:r>
              <a:rPr b="1" dirty="0" err="1"/>
              <a:t>Beobachtungen</a:t>
            </a:r>
            <a:r>
              <a:rPr b="1" dirty="0"/>
              <a:t> pro </a:t>
            </a:r>
            <a:r>
              <a:rPr b="1" dirty="0" err="1"/>
              <a:t>Jahr</a:t>
            </a:r>
            <a:endParaRPr b="1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3C872D-1FD4-4C75-AA2D-F93796BC1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882B3-B0D1-4A44-821A-B919A29A977B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8693F8-5854-491B-8FDB-894B80C0A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ABAA04-65A9-4F70-AB24-427AE44DC6A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8000"/>
          </a:blip>
          <a:stretch>
            <a:fillRect/>
          </a:stretch>
        </p:blipFill>
        <p:spPr>
          <a:xfrm>
            <a:off x="457200" y="987651"/>
            <a:ext cx="8229600" cy="407735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6ECE400-7D14-4216-AE1E-2AA722689257}"/>
              </a:ext>
            </a:extLst>
          </p:cNvPr>
          <p:cNvSpPr txBox="1"/>
          <p:nvPr/>
        </p:nvSpPr>
        <p:spPr>
          <a:xfrm>
            <a:off x="457200" y="5215473"/>
            <a:ext cx="73214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/>
              <a:t>Erkenntnisse:</a:t>
            </a:r>
          </a:p>
          <a:p>
            <a:r>
              <a:rPr lang="de-DE" sz="1600" b="1" dirty="0"/>
              <a:t>• Ab 2000: Forschung nimmt deutlich zu</a:t>
            </a:r>
          </a:p>
          <a:p>
            <a:r>
              <a:rPr lang="de-DE" sz="1600" b="1" dirty="0"/>
              <a:t>• Moderne Technik → mehr Datenerfassung (ROVs, GPS, digitale Kataloge)</a:t>
            </a:r>
          </a:p>
          <a:p>
            <a:r>
              <a:rPr lang="de-DE" sz="1600" b="1" dirty="0"/>
              <a:t>• Zwischen 2005–2016: Fokus möglicherweise auch durch wirtschaftliche Interessen </a:t>
            </a:r>
          </a:p>
          <a:p>
            <a:endParaRPr lang="de-DE" sz="16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6525"/>
            <a:ext cx="8359254" cy="1143000"/>
          </a:xfrm>
        </p:spPr>
        <p:txBody>
          <a:bodyPr>
            <a:normAutofit fontScale="90000"/>
          </a:bodyPr>
          <a:lstStyle/>
          <a:p>
            <a:pPr algn="l"/>
            <a:r>
              <a:rPr b="1" dirty="0" err="1"/>
              <a:t>Verteilung</a:t>
            </a:r>
            <a:r>
              <a:rPr b="1" dirty="0"/>
              <a:t> der </a:t>
            </a:r>
            <a:r>
              <a:rPr b="1" dirty="0" err="1"/>
              <a:t>Beobachtungen</a:t>
            </a:r>
            <a:r>
              <a:rPr b="1" dirty="0"/>
              <a:t> </a:t>
            </a:r>
            <a:r>
              <a:rPr b="1" dirty="0" err="1"/>
              <a:t>nach</a:t>
            </a:r>
            <a:r>
              <a:rPr b="1" dirty="0"/>
              <a:t> </a:t>
            </a:r>
            <a:r>
              <a:rPr b="1" dirty="0" err="1"/>
              <a:t>Meerestiefenzonen</a:t>
            </a:r>
            <a:endParaRPr b="1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9C372C-B17C-40F6-80A0-AACDBD581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86EDB-1B99-4ED8-8ABD-0889A39C48EF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66D69F8-51BA-462A-8DA2-BDCFDF79E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0C6CF7E-0609-40B9-AB42-CBED688BB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90322"/>
            <a:ext cx="8229600" cy="407735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36B12167-4735-4F0B-BD52-558E4F67CC64}"/>
              </a:ext>
            </a:extLst>
          </p:cNvPr>
          <p:cNvSpPr txBox="1"/>
          <p:nvPr/>
        </p:nvSpPr>
        <p:spPr>
          <a:xfrm>
            <a:off x="457200" y="5583689"/>
            <a:ext cx="892563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b="1" dirty="0"/>
              <a:t>• Höchste Anzahl an Beobachtungen in 100–500 m Tiefe → biologisch &amp; technisch zugänglich  </a:t>
            </a:r>
          </a:p>
          <a:p>
            <a:r>
              <a:rPr lang="de-DE" sz="1500" b="1" dirty="0"/>
              <a:t>• Tiefsee ab 3000 m kaum dokumentiert → schwer erreichbar, aber nicht leer  </a:t>
            </a:r>
          </a:p>
          <a:p>
            <a:r>
              <a:rPr lang="de-DE" sz="1500" b="1" dirty="0"/>
              <a:t>• Wenig Daten ≠ wenig Leben – sondern: Hier endet oft unser Wissen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46138"/>
            <a:ext cx="8229600" cy="1143000"/>
          </a:xfrm>
        </p:spPr>
        <p:txBody>
          <a:bodyPr/>
          <a:lstStyle/>
          <a:p>
            <a:r>
              <a:rPr b="1" dirty="0" err="1"/>
              <a:t>Tiefenzonen</a:t>
            </a:r>
            <a:r>
              <a:rPr b="1" dirty="0"/>
              <a:t> – Interpretation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835276"/>
            <a:ext cx="8839200" cy="3521074"/>
          </a:xfrm>
          <a:solidFill>
            <a:schemeClr val="bg1"/>
          </a:solidFill>
        </p:spPr>
        <p:txBody>
          <a:bodyPr/>
          <a:lstStyle/>
          <a:p>
            <a:r>
              <a:rPr b="1" dirty="0" err="1"/>
              <a:t>Biodiversitäts</a:t>
            </a:r>
            <a:r>
              <a:rPr b="1" dirty="0"/>
              <a:t>-Hotspot: 100–1000m </a:t>
            </a:r>
            <a:r>
              <a:rPr b="1" dirty="0" err="1"/>
              <a:t>Tiefe</a:t>
            </a:r>
            <a:endParaRPr b="1" dirty="0"/>
          </a:p>
          <a:p>
            <a:r>
              <a:rPr b="1" dirty="0" err="1"/>
              <a:t>Technisch</a:t>
            </a:r>
            <a:r>
              <a:rPr b="1" dirty="0"/>
              <a:t> gut </a:t>
            </a:r>
            <a:r>
              <a:rPr b="1" dirty="0" err="1"/>
              <a:t>zugänglich</a:t>
            </a:r>
            <a:r>
              <a:rPr b="1" dirty="0"/>
              <a:t> → </a:t>
            </a:r>
            <a:r>
              <a:rPr b="1" dirty="0" err="1"/>
              <a:t>viele</a:t>
            </a:r>
            <a:r>
              <a:rPr lang="de-DE" b="1" dirty="0"/>
              <a:t> </a:t>
            </a:r>
            <a:r>
              <a:rPr b="1" dirty="0" err="1"/>
              <a:t>Beobachtungen</a:t>
            </a:r>
            <a:endParaRPr b="1" dirty="0"/>
          </a:p>
          <a:p>
            <a:r>
              <a:rPr b="1" dirty="0" err="1"/>
              <a:t>Biologisch</a:t>
            </a:r>
            <a:r>
              <a:rPr b="1" dirty="0"/>
              <a:t> sensible Zone → </a:t>
            </a:r>
            <a:r>
              <a:rPr b="1" dirty="0" err="1"/>
              <a:t>schützenswert</a:t>
            </a:r>
            <a:endParaRPr b="1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0A946D-E05D-4DA8-BD07-AE7F70428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A848E-D403-4997-B59C-74012EDE9B1A}" type="datetime1">
              <a:rPr lang="de-DE" smtClean="0"/>
              <a:t>27.05.2025</a:t>
            </a:fld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E50D93-47BB-4AEA-8AD2-39C5783A4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  <p:pic>
        <p:nvPicPr>
          <p:cNvPr id="8194" name="Picture 2" descr="Scientists Discover Deep-Sea Coral Reef Hiding Off South Carolina Coast | OutdoorHub">
            <a:extLst>
              <a:ext uri="{FF2B5EF4-FFF2-40B4-BE49-F238E27FC236}">
                <a16:creationId xmlns:a16="http://schemas.microsoft.com/office/drawing/2014/main" id="{6C03EEAC-986E-4277-B6AA-9E1D47FC9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613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68E6B27-2FAA-4D72-AEC7-DAC3BBA60B0A}">
  <we:reference id="wa200007130" version="1.0.0.1" store="de-DE" storeType="OMEX"/>
  <we:alternateReferences>
    <we:reference id="wa200007130" version="1.0.0.1" store="WA20000713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2597</Words>
  <Application>Microsoft Office PowerPoint</Application>
  <PresentationFormat>Bildschirmpräsentation (4:3)</PresentationFormat>
  <Paragraphs>223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Deep Sea Biodiversity Analysis</vt:lpstr>
      <vt:lpstr>Agenda</vt:lpstr>
      <vt:lpstr>Einleitung</vt:lpstr>
      <vt:lpstr>Projektziele</vt:lpstr>
      <vt:lpstr>Datenquelle &amp; Tools</vt:lpstr>
      <vt:lpstr>Datenaufbereitung</vt:lpstr>
      <vt:lpstr>Beobachtungen pro Jahr</vt:lpstr>
      <vt:lpstr>Verteilung der Beobachtungen nach Meerestiefenzonen</vt:lpstr>
      <vt:lpstr>Tiefenzonen – Interpretation</vt:lpstr>
      <vt:lpstr>Top 20 Arten nach Meerestiefe</vt:lpstr>
      <vt:lpstr>PowerPoint-Präsentation</vt:lpstr>
      <vt:lpstr>Top 10 Arten im Datensatz</vt:lpstr>
      <vt:lpstr>Artenvielfalt – Bedeutung</vt:lpstr>
      <vt:lpstr>Globale Verteilung der Beobachtungen</vt:lpstr>
      <vt:lpstr>Fazit &amp; Ausblick</vt:lpstr>
      <vt:lpstr>Danke für Ihre Aufmerksamkeit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Sea Biodiversity Analysis</dc:title>
  <dc:subject/>
  <dc:creator>Dennis Maier</dc:creator>
  <cp:keywords/>
  <dc:description>generated using python-pptx</dc:description>
  <cp:lastModifiedBy>Dennis Maier</cp:lastModifiedBy>
  <cp:revision>28</cp:revision>
  <dcterms:created xsi:type="dcterms:W3CDTF">2013-01-27T09:14:16Z</dcterms:created>
  <dcterms:modified xsi:type="dcterms:W3CDTF">2025-05-27T19:07:04Z</dcterms:modified>
  <cp:category/>
</cp:coreProperties>
</file>

<file path=docProps/thumbnail.jpeg>
</file>